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30275213" cy="42803763"/>
  <p:notesSz cx="6864350" cy="9996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p15:clr>
            <a:srgbClr val="A4A3A4"/>
          </p15:clr>
        </p15:guide>
        <p15:guide id="2" pos="953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ne Lehmann" initials="JL"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4B"/>
    <a:srgbClr val="077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0" d="100"/>
          <a:sy n="30" d="100"/>
        </p:scale>
        <p:origin x="636" y="-1152"/>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501560"/>
          </a:xfrm>
          <a:prstGeom prst="rect">
            <a:avLst/>
          </a:prstGeom>
        </p:spPr>
        <p:txBody>
          <a:bodyPr vert="horz" lIns="96341" tIns="48171" rIns="96341" bIns="48171" rtlCol="0"/>
          <a:lstStyle>
            <a:lvl1pPr algn="l">
              <a:defRPr sz="1300"/>
            </a:lvl1pPr>
          </a:lstStyle>
          <a:p>
            <a:endParaRPr lang="en-AU"/>
          </a:p>
        </p:txBody>
      </p:sp>
      <p:sp>
        <p:nvSpPr>
          <p:cNvPr id="3" name="Date Placeholder 2"/>
          <p:cNvSpPr>
            <a:spLocks noGrp="1"/>
          </p:cNvSpPr>
          <p:nvPr>
            <p:ph type="dt" idx="1"/>
          </p:nvPr>
        </p:nvSpPr>
        <p:spPr>
          <a:xfrm>
            <a:off x="3888210" y="0"/>
            <a:ext cx="2974552" cy="501560"/>
          </a:xfrm>
          <a:prstGeom prst="rect">
            <a:avLst/>
          </a:prstGeom>
        </p:spPr>
        <p:txBody>
          <a:bodyPr vert="horz" lIns="96341" tIns="48171" rIns="96341" bIns="48171" rtlCol="0"/>
          <a:lstStyle>
            <a:lvl1pPr algn="r">
              <a:defRPr sz="1300"/>
            </a:lvl1pPr>
          </a:lstStyle>
          <a:p>
            <a:fld id="{00DBDF41-FAC3-457A-96FE-84D43BA5CA94}" type="datetimeFigureOut">
              <a:rPr lang="en-AU" smtClean="0"/>
              <a:t>31/08/2016</a:t>
            </a:fld>
            <a:endParaRPr lang="en-AU"/>
          </a:p>
        </p:txBody>
      </p:sp>
      <p:sp>
        <p:nvSpPr>
          <p:cNvPr id="4" name="Slide Image Placeholder 3"/>
          <p:cNvSpPr>
            <a:spLocks noGrp="1" noRot="1" noChangeAspect="1"/>
          </p:cNvSpPr>
          <p:nvPr>
            <p:ph type="sldImg" idx="2"/>
          </p:nvPr>
        </p:nvSpPr>
        <p:spPr>
          <a:xfrm>
            <a:off x="2239963" y="1249363"/>
            <a:ext cx="2384425" cy="3373437"/>
          </a:xfrm>
          <a:prstGeom prst="rect">
            <a:avLst/>
          </a:prstGeom>
          <a:noFill/>
          <a:ln w="12700">
            <a:solidFill>
              <a:prstClr val="black"/>
            </a:solidFill>
          </a:ln>
        </p:spPr>
        <p:txBody>
          <a:bodyPr vert="horz" lIns="96341" tIns="48171" rIns="96341" bIns="48171" rtlCol="0" anchor="ctr"/>
          <a:lstStyle/>
          <a:p>
            <a:endParaRPr lang="en-AU"/>
          </a:p>
        </p:txBody>
      </p:sp>
      <p:sp>
        <p:nvSpPr>
          <p:cNvPr id="5" name="Notes Placeholder 4"/>
          <p:cNvSpPr>
            <a:spLocks noGrp="1"/>
          </p:cNvSpPr>
          <p:nvPr>
            <p:ph type="body" sz="quarter" idx="3"/>
          </p:nvPr>
        </p:nvSpPr>
        <p:spPr>
          <a:xfrm>
            <a:off x="686435" y="4810810"/>
            <a:ext cx="5491480" cy="3936117"/>
          </a:xfrm>
          <a:prstGeom prst="rect">
            <a:avLst/>
          </a:prstGeom>
        </p:spPr>
        <p:txBody>
          <a:bodyPr vert="horz" lIns="96341" tIns="48171" rIns="96341" bIns="4817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94929"/>
            <a:ext cx="2974552" cy="501559"/>
          </a:xfrm>
          <a:prstGeom prst="rect">
            <a:avLst/>
          </a:prstGeom>
        </p:spPr>
        <p:txBody>
          <a:bodyPr vert="horz" lIns="96341" tIns="48171" rIns="96341" bIns="48171" rtlCol="0" anchor="b"/>
          <a:lstStyle>
            <a:lvl1pPr algn="l">
              <a:defRPr sz="1300"/>
            </a:lvl1pPr>
          </a:lstStyle>
          <a:p>
            <a:endParaRPr lang="en-AU"/>
          </a:p>
        </p:txBody>
      </p:sp>
      <p:sp>
        <p:nvSpPr>
          <p:cNvPr id="7" name="Slide Number Placeholder 6"/>
          <p:cNvSpPr>
            <a:spLocks noGrp="1"/>
          </p:cNvSpPr>
          <p:nvPr>
            <p:ph type="sldNum" sz="quarter" idx="5"/>
          </p:nvPr>
        </p:nvSpPr>
        <p:spPr>
          <a:xfrm>
            <a:off x="3888210" y="9494929"/>
            <a:ext cx="2974552" cy="501559"/>
          </a:xfrm>
          <a:prstGeom prst="rect">
            <a:avLst/>
          </a:prstGeom>
        </p:spPr>
        <p:txBody>
          <a:bodyPr vert="horz" lIns="96341" tIns="48171" rIns="96341" bIns="48171" rtlCol="0" anchor="b"/>
          <a:lstStyle>
            <a:lvl1pPr algn="r">
              <a:defRPr sz="1300"/>
            </a:lvl1pPr>
          </a:lstStyle>
          <a:p>
            <a:fld id="{834B5B68-992A-4D3A-BF4E-10A5E5382533}" type="slidenum">
              <a:rPr lang="en-AU" smtClean="0"/>
              <a:t>‹#›</a:t>
            </a:fld>
            <a:endParaRPr lang="en-AU"/>
          </a:p>
        </p:txBody>
      </p:sp>
    </p:spTree>
    <p:extLst>
      <p:ext uri="{BB962C8B-B14F-4D97-AF65-F5344CB8AC3E}">
        <p14:creationId xmlns:p14="http://schemas.microsoft.com/office/powerpoint/2010/main" val="2748280103"/>
      </p:ext>
    </p:extLst>
  </p:cSld>
  <p:clrMap bg1="lt1" tx1="dk1" bg2="lt2" tx2="dk2" accent1="accent1" accent2="accent2" accent3="accent3" accent4="accent4" accent5="accent5" accent6="accent6" hlink="hlink" folHlink="folHlink"/>
  <p:notesStyle>
    <a:lvl1pPr marL="0" algn="l" defTabSz="3507730" rtl="0" eaLnBrk="1" latinLnBrk="0" hangingPunct="1">
      <a:defRPr sz="4603" kern="1200">
        <a:solidFill>
          <a:schemeClr val="tx1"/>
        </a:solidFill>
        <a:latin typeface="+mn-lt"/>
        <a:ea typeface="+mn-ea"/>
        <a:cs typeface="+mn-cs"/>
      </a:defRPr>
    </a:lvl1pPr>
    <a:lvl2pPr marL="1753865" algn="l" defTabSz="3507730" rtl="0" eaLnBrk="1" latinLnBrk="0" hangingPunct="1">
      <a:defRPr sz="4603" kern="1200">
        <a:solidFill>
          <a:schemeClr val="tx1"/>
        </a:solidFill>
        <a:latin typeface="+mn-lt"/>
        <a:ea typeface="+mn-ea"/>
        <a:cs typeface="+mn-cs"/>
      </a:defRPr>
    </a:lvl2pPr>
    <a:lvl3pPr marL="3507730" algn="l" defTabSz="3507730" rtl="0" eaLnBrk="1" latinLnBrk="0" hangingPunct="1">
      <a:defRPr sz="4603" kern="1200">
        <a:solidFill>
          <a:schemeClr val="tx1"/>
        </a:solidFill>
        <a:latin typeface="+mn-lt"/>
        <a:ea typeface="+mn-ea"/>
        <a:cs typeface="+mn-cs"/>
      </a:defRPr>
    </a:lvl3pPr>
    <a:lvl4pPr marL="5261595" algn="l" defTabSz="3507730" rtl="0" eaLnBrk="1" latinLnBrk="0" hangingPunct="1">
      <a:defRPr sz="4603" kern="1200">
        <a:solidFill>
          <a:schemeClr val="tx1"/>
        </a:solidFill>
        <a:latin typeface="+mn-lt"/>
        <a:ea typeface="+mn-ea"/>
        <a:cs typeface="+mn-cs"/>
      </a:defRPr>
    </a:lvl4pPr>
    <a:lvl5pPr marL="7015460" algn="l" defTabSz="3507730" rtl="0" eaLnBrk="1" latinLnBrk="0" hangingPunct="1">
      <a:defRPr sz="4603" kern="1200">
        <a:solidFill>
          <a:schemeClr val="tx1"/>
        </a:solidFill>
        <a:latin typeface="+mn-lt"/>
        <a:ea typeface="+mn-ea"/>
        <a:cs typeface="+mn-cs"/>
      </a:defRPr>
    </a:lvl5pPr>
    <a:lvl6pPr marL="8769325" algn="l" defTabSz="3507730" rtl="0" eaLnBrk="1" latinLnBrk="0" hangingPunct="1">
      <a:defRPr sz="4603" kern="1200">
        <a:solidFill>
          <a:schemeClr val="tx1"/>
        </a:solidFill>
        <a:latin typeface="+mn-lt"/>
        <a:ea typeface="+mn-ea"/>
        <a:cs typeface="+mn-cs"/>
      </a:defRPr>
    </a:lvl6pPr>
    <a:lvl7pPr marL="10523190" algn="l" defTabSz="3507730" rtl="0" eaLnBrk="1" latinLnBrk="0" hangingPunct="1">
      <a:defRPr sz="4603" kern="1200">
        <a:solidFill>
          <a:schemeClr val="tx1"/>
        </a:solidFill>
        <a:latin typeface="+mn-lt"/>
        <a:ea typeface="+mn-ea"/>
        <a:cs typeface="+mn-cs"/>
      </a:defRPr>
    </a:lvl7pPr>
    <a:lvl8pPr marL="12277054" algn="l" defTabSz="3507730" rtl="0" eaLnBrk="1" latinLnBrk="0" hangingPunct="1">
      <a:defRPr sz="4603" kern="1200">
        <a:solidFill>
          <a:schemeClr val="tx1"/>
        </a:solidFill>
        <a:latin typeface="+mn-lt"/>
        <a:ea typeface="+mn-ea"/>
        <a:cs typeface="+mn-cs"/>
      </a:defRPr>
    </a:lvl8pPr>
    <a:lvl9pPr marL="14030919" algn="l" defTabSz="3507730" rtl="0" eaLnBrk="1" latinLnBrk="0" hangingPunct="1">
      <a:defRPr sz="4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2239963" y="1249363"/>
            <a:ext cx="2384425" cy="3373437"/>
          </a:xfrm>
          <a:ln/>
        </p:spPr>
      </p:sp>
      <p:sp>
        <p:nvSpPr>
          <p:cNvPr id="40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41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anose="02020603050405020304" pitchFamily="18" charset="0"/>
                <a:ea typeface="MS PGothic" panose="020B0600070205080204" pitchFamily="34" charset="-128"/>
              </a:defRPr>
            </a:lvl1pPr>
            <a:lvl2pPr marL="782772" indent="-301066">
              <a:defRPr sz="2200">
                <a:solidFill>
                  <a:schemeClr val="tx1"/>
                </a:solidFill>
                <a:latin typeface="Times New Roman" panose="02020603050405020304" pitchFamily="18" charset="0"/>
                <a:ea typeface="MS PGothic" panose="020B0600070205080204" pitchFamily="34" charset="-128"/>
              </a:defRPr>
            </a:lvl2pPr>
            <a:lvl3pPr marL="1204265" indent="-240853">
              <a:defRPr sz="2200">
                <a:solidFill>
                  <a:schemeClr val="tx1"/>
                </a:solidFill>
                <a:latin typeface="Times New Roman" panose="02020603050405020304" pitchFamily="18" charset="0"/>
                <a:ea typeface="MS PGothic" panose="020B0600070205080204" pitchFamily="34" charset="-128"/>
              </a:defRPr>
            </a:lvl3pPr>
            <a:lvl4pPr marL="1685971" indent="-240853">
              <a:defRPr sz="2200">
                <a:solidFill>
                  <a:schemeClr val="tx1"/>
                </a:solidFill>
                <a:latin typeface="Times New Roman" panose="02020603050405020304" pitchFamily="18" charset="0"/>
                <a:ea typeface="MS PGothic" panose="020B0600070205080204" pitchFamily="34" charset="-128"/>
              </a:defRPr>
            </a:lvl4pPr>
            <a:lvl5pPr marL="2167677" indent="-240853">
              <a:defRPr sz="2200">
                <a:solidFill>
                  <a:schemeClr val="tx1"/>
                </a:solidFill>
                <a:latin typeface="Times New Roman" panose="02020603050405020304" pitchFamily="18" charset="0"/>
                <a:ea typeface="MS PGothic" panose="020B0600070205080204" pitchFamily="34" charset="-128"/>
              </a:defRPr>
            </a:lvl5pPr>
            <a:lvl6pPr marL="2649383" indent="-24085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6pPr>
            <a:lvl7pPr marL="3131088" indent="-24085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7pPr>
            <a:lvl8pPr marL="3612794" indent="-24085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8pPr>
            <a:lvl9pPr marL="4094500" indent="-240853" eaLnBrk="0" fontAlgn="base" hangingPunct="0">
              <a:spcBef>
                <a:spcPct val="0"/>
              </a:spcBef>
              <a:spcAft>
                <a:spcPct val="0"/>
              </a:spcAft>
              <a:defRPr sz="2200">
                <a:solidFill>
                  <a:schemeClr val="tx1"/>
                </a:solidFill>
                <a:latin typeface="Times New Roman" panose="02020603050405020304" pitchFamily="18" charset="0"/>
                <a:ea typeface="MS PGothic" panose="020B0600070205080204" pitchFamily="34" charset="-128"/>
              </a:defRPr>
            </a:lvl9pPr>
          </a:lstStyle>
          <a:p>
            <a:fld id="{6171FFC0-18C6-463A-99FA-9579FF1F3427}" type="slidenum">
              <a:rPr lang="en-US" altLang="en-US" sz="1300"/>
              <a:pPr/>
              <a:t>1</a:t>
            </a:fld>
            <a:endParaRPr lang="en-US" altLang="en-US" sz="1300"/>
          </a:p>
        </p:txBody>
      </p:sp>
    </p:spTree>
    <p:extLst>
      <p:ext uri="{BB962C8B-B14F-4D97-AF65-F5344CB8AC3E}">
        <p14:creationId xmlns:p14="http://schemas.microsoft.com/office/powerpoint/2010/main" val="1675292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CF7852-EE15-41F4-9228-8C9CD08E4572}" type="datetimeFigureOut">
              <a:rPr lang="en-AU" smtClean="0"/>
              <a:t>31/08/2016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BE42D4-594A-46FA-A0E7-AB3BFE1BB8BE}" type="slidenum">
              <a:rPr lang="en-AU" smtClean="0"/>
              <a:t>‹#›</a:t>
            </a:fld>
            <a:endParaRPr lang="en-AU"/>
          </a:p>
        </p:txBody>
      </p:sp>
    </p:spTree>
    <p:extLst>
      <p:ext uri="{BB962C8B-B14F-4D97-AF65-F5344CB8AC3E}">
        <p14:creationId xmlns:p14="http://schemas.microsoft.com/office/powerpoint/2010/main" val="72460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CF7852-EE15-41F4-9228-8C9CD08E4572}" type="datetimeFigureOut">
              <a:rPr lang="en-AU" smtClean="0"/>
              <a:t>31/08/2016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BE42D4-594A-46FA-A0E7-AB3BFE1BB8BE}" type="slidenum">
              <a:rPr lang="en-AU" smtClean="0"/>
              <a:t>‹#›</a:t>
            </a:fld>
            <a:endParaRPr lang="en-AU"/>
          </a:p>
        </p:txBody>
      </p:sp>
    </p:spTree>
    <p:extLst>
      <p:ext uri="{BB962C8B-B14F-4D97-AF65-F5344CB8AC3E}">
        <p14:creationId xmlns:p14="http://schemas.microsoft.com/office/powerpoint/2010/main" val="310048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CF7852-EE15-41F4-9228-8C9CD08E4572}" type="datetimeFigureOut">
              <a:rPr lang="en-AU" smtClean="0"/>
              <a:t>31/08/2016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BE42D4-594A-46FA-A0E7-AB3BFE1BB8BE}" type="slidenum">
              <a:rPr lang="en-AU" smtClean="0"/>
              <a:t>‹#›</a:t>
            </a:fld>
            <a:endParaRPr lang="en-AU"/>
          </a:p>
        </p:txBody>
      </p:sp>
    </p:spTree>
    <p:extLst>
      <p:ext uri="{BB962C8B-B14F-4D97-AF65-F5344CB8AC3E}">
        <p14:creationId xmlns:p14="http://schemas.microsoft.com/office/powerpoint/2010/main" val="4253472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CF7852-EE15-41F4-9228-8C9CD08E4572}" type="datetimeFigureOut">
              <a:rPr lang="en-AU" smtClean="0"/>
              <a:t>31/08/2016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BE42D4-594A-46FA-A0E7-AB3BFE1BB8BE}" type="slidenum">
              <a:rPr lang="en-AU" smtClean="0"/>
              <a:t>‹#›</a:t>
            </a:fld>
            <a:endParaRPr lang="en-AU"/>
          </a:p>
        </p:txBody>
      </p:sp>
    </p:spTree>
    <p:extLst>
      <p:ext uri="{BB962C8B-B14F-4D97-AF65-F5344CB8AC3E}">
        <p14:creationId xmlns:p14="http://schemas.microsoft.com/office/powerpoint/2010/main" val="51949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CF7852-EE15-41F4-9228-8C9CD08E4572}" type="datetimeFigureOut">
              <a:rPr lang="en-AU" smtClean="0"/>
              <a:t>31/08/2016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EBE42D4-594A-46FA-A0E7-AB3BFE1BB8BE}" type="slidenum">
              <a:rPr lang="en-AU" smtClean="0"/>
              <a:t>‹#›</a:t>
            </a:fld>
            <a:endParaRPr lang="en-AU"/>
          </a:p>
        </p:txBody>
      </p:sp>
    </p:spTree>
    <p:extLst>
      <p:ext uri="{BB962C8B-B14F-4D97-AF65-F5344CB8AC3E}">
        <p14:creationId xmlns:p14="http://schemas.microsoft.com/office/powerpoint/2010/main" val="428566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CF7852-EE15-41F4-9228-8C9CD08E4572}" type="datetimeFigureOut">
              <a:rPr lang="en-AU" smtClean="0"/>
              <a:t>31/08/2016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EBE42D4-594A-46FA-A0E7-AB3BFE1BB8BE}" type="slidenum">
              <a:rPr lang="en-AU" smtClean="0"/>
              <a:t>‹#›</a:t>
            </a:fld>
            <a:endParaRPr lang="en-AU"/>
          </a:p>
        </p:txBody>
      </p:sp>
    </p:spTree>
    <p:extLst>
      <p:ext uri="{BB962C8B-B14F-4D97-AF65-F5344CB8AC3E}">
        <p14:creationId xmlns:p14="http://schemas.microsoft.com/office/powerpoint/2010/main" val="449102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CF7852-EE15-41F4-9228-8C9CD08E4572}" type="datetimeFigureOut">
              <a:rPr lang="en-AU" smtClean="0"/>
              <a:t>31/08/2016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EBE42D4-594A-46FA-A0E7-AB3BFE1BB8BE}" type="slidenum">
              <a:rPr lang="en-AU" smtClean="0"/>
              <a:t>‹#›</a:t>
            </a:fld>
            <a:endParaRPr lang="en-AU"/>
          </a:p>
        </p:txBody>
      </p:sp>
    </p:spTree>
    <p:extLst>
      <p:ext uri="{BB962C8B-B14F-4D97-AF65-F5344CB8AC3E}">
        <p14:creationId xmlns:p14="http://schemas.microsoft.com/office/powerpoint/2010/main" val="275040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CF7852-EE15-41F4-9228-8C9CD08E4572}" type="datetimeFigureOut">
              <a:rPr lang="en-AU" smtClean="0"/>
              <a:t>31/08/2016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EBE42D4-594A-46FA-A0E7-AB3BFE1BB8BE}" type="slidenum">
              <a:rPr lang="en-AU" smtClean="0"/>
              <a:t>‹#›</a:t>
            </a:fld>
            <a:endParaRPr lang="en-AU"/>
          </a:p>
        </p:txBody>
      </p:sp>
    </p:spTree>
    <p:extLst>
      <p:ext uri="{BB962C8B-B14F-4D97-AF65-F5344CB8AC3E}">
        <p14:creationId xmlns:p14="http://schemas.microsoft.com/office/powerpoint/2010/main" val="272319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F7852-EE15-41F4-9228-8C9CD08E4572}" type="datetimeFigureOut">
              <a:rPr lang="en-AU" smtClean="0"/>
              <a:t>31/08/2016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EBE42D4-594A-46FA-A0E7-AB3BFE1BB8BE}" type="slidenum">
              <a:rPr lang="en-AU" smtClean="0"/>
              <a:t>‹#›</a:t>
            </a:fld>
            <a:endParaRPr lang="en-AU"/>
          </a:p>
        </p:txBody>
      </p:sp>
    </p:spTree>
    <p:extLst>
      <p:ext uri="{BB962C8B-B14F-4D97-AF65-F5344CB8AC3E}">
        <p14:creationId xmlns:p14="http://schemas.microsoft.com/office/powerpoint/2010/main" val="257249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EACF7852-EE15-41F4-9228-8C9CD08E4572}" type="datetimeFigureOut">
              <a:rPr lang="en-AU" smtClean="0"/>
              <a:t>31/08/2016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EBE42D4-594A-46FA-A0E7-AB3BFE1BB8BE}" type="slidenum">
              <a:rPr lang="en-AU" smtClean="0"/>
              <a:t>‹#›</a:t>
            </a:fld>
            <a:endParaRPr lang="en-AU"/>
          </a:p>
        </p:txBody>
      </p:sp>
    </p:spTree>
    <p:extLst>
      <p:ext uri="{BB962C8B-B14F-4D97-AF65-F5344CB8AC3E}">
        <p14:creationId xmlns:p14="http://schemas.microsoft.com/office/powerpoint/2010/main" val="12143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Edit Master text styles</a:t>
            </a:r>
          </a:p>
        </p:txBody>
      </p:sp>
      <p:sp>
        <p:nvSpPr>
          <p:cNvPr id="5" name="Date Placeholder 4"/>
          <p:cNvSpPr>
            <a:spLocks noGrp="1"/>
          </p:cNvSpPr>
          <p:nvPr>
            <p:ph type="dt" sz="half" idx="10"/>
          </p:nvPr>
        </p:nvSpPr>
        <p:spPr/>
        <p:txBody>
          <a:bodyPr/>
          <a:lstStyle/>
          <a:p>
            <a:fld id="{EACF7852-EE15-41F4-9228-8C9CD08E4572}" type="datetimeFigureOut">
              <a:rPr lang="en-AU" smtClean="0"/>
              <a:t>31/08/2016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EBE42D4-594A-46FA-A0E7-AB3BFE1BB8BE}" type="slidenum">
              <a:rPr lang="en-AU" smtClean="0"/>
              <a:t>‹#›</a:t>
            </a:fld>
            <a:endParaRPr lang="en-AU"/>
          </a:p>
        </p:txBody>
      </p:sp>
    </p:spTree>
    <p:extLst>
      <p:ext uri="{BB962C8B-B14F-4D97-AF65-F5344CB8AC3E}">
        <p14:creationId xmlns:p14="http://schemas.microsoft.com/office/powerpoint/2010/main" val="3471834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EACF7852-EE15-41F4-9228-8C9CD08E4572}" type="datetimeFigureOut">
              <a:rPr lang="en-AU" smtClean="0"/>
              <a:t>31/08/2016</a:t>
            </a:fld>
            <a:endParaRPr lang="en-AU"/>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0EBE42D4-594A-46FA-A0E7-AB3BFE1BB8BE}" type="slidenum">
              <a:rPr lang="en-AU" smtClean="0"/>
              <a:t>‹#›</a:t>
            </a:fld>
            <a:endParaRPr lang="en-AU"/>
          </a:p>
        </p:txBody>
      </p:sp>
    </p:spTree>
    <p:extLst>
      <p:ext uri="{BB962C8B-B14F-4D97-AF65-F5344CB8AC3E}">
        <p14:creationId xmlns:p14="http://schemas.microsoft.com/office/powerpoint/2010/main" val="2577344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ncbi.nlm.nih.gov/pubmed/20488327" TargetMode="External"/><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jpeg"/><Relationship Id="rId4" Type="http://schemas.openxmlformats.org/officeDocument/2006/relationships/image" Target="../media/image2.jp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30275213" cy="2392060"/>
          </a:xfrm>
          <a:prstGeom prst="rect">
            <a:avLst/>
          </a:prstGeom>
          <a:solidFill>
            <a:srgbClr val="0D0D4B"/>
          </a:solidFill>
          <a:ln>
            <a:noFill/>
          </a:ln>
          <a:extLst/>
        </p:spPr>
        <p:txBody>
          <a:bodyPr wrap="none" lIns="13625" tIns="6812" rIns="13625" bIns="6812" anchor="ctr"/>
          <a:lstStyle>
            <a:lvl1pPr defTabSz="777875">
              <a:defRPr sz="2100">
                <a:solidFill>
                  <a:schemeClr val="tx1"/>
                </a:solidFill>
                <a:latin typeface="Times New Roman" panose="02020603050405020304" pitchFamily="18" charset="0"/>
                <a:ea typeface="MS PGothic" panose="020B0600070205080204" pitchFamily="34" charset="-128"/>
              </a:defRPr>
            </a:lvl1pPr>
            <a:lvl2pPr marL="742950" indent="-285750" defTabSz="777875">
              <a:defRPr sz="2100">
                <a:solidFill>
                  <a:schemeClr val="tx1"/>
                </a:solidFill>
                <a:latin typeface="Times New Roman" panose="02020603050405020304" pitchFamily="18" charset="0"/>
                <a:ea typeface="MS PGothic" panose="020B0600070205080204" pitchFamily="34" charset="-128"/>
              </a:defRPr>
            </a:lvl2pPr>
            <a:lvl3pPr marL="1143000" indent="-228600" defTabSz="777875">
              <a:defRPr sz="2100">
                <a:solidFill>
                  <a:schemeClr val="tx1"/>
                </a:solidFill>
                <a:latin typeface="Times New Roman" panose="02020603050405020304" pitchFamily="18" charset="0"/>
                <a:ea typeface="MS PGothic" panose="020B0600070205080204" pitchFamily="34" charset="-128"/>
              </a:defRPr>
            </a:lvl3pPr>
            <a:lvl4pPr marL="1600200" indent="-228600" defTabSz="777875">
              <a:defRPr sz="2100">
                <a:solidFill>
                  <a:schemeClr val="tx1"/>
                </a:solidFill>
                <a:latin typeface="Times New Roman" panose="02020603050405020304" pitchFamily="18" charset="0"/>
                <a:ea typeface="MS PGothic" panose="020B0600070205080204" pitchFamily="34" charset="-128"/>
              </a:defRPr>
            </a:lvl4pPr>
            <a:lvl5pPr marL="2057400" indent="-228600" defTabSz="777875">
              <a:defRPr sz="2100">
                <a:solidFill>
                  <a:schemeClr val="tx1"/>
                </a:solidFill>
                <a:latin typeface="Times New Roman" panose="02020603050405020304" pitchFamily="18" charset="0"/>
                <a:ea typeface="MS PGothic" panose="020B0600070205080204" pitchFamily="34" charset="-128"/>
              </a:defRPr>
            </a:lvl5pPr>
            <a:lvl6pPr marL="2514600" indent="-228600" defTabSz="777875"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6pPr>
            <a:lvl7pPr marL="2971800" indent="-228600" defTabSz="777875"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7pPr>
            <a:lvl8pPr marL="3429000" indent="-228600" defTabSz="777875"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8pPr>
            <a:lvl9pPr marL="3886200" indent="-228600" defTabSz="777875"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9pPr>
          </a:lstStyle>
          <a:p>
            <a:pPr algn="ctr"/>
            <a:r>
              <a:rPr lang="en-US" altLang="en-US" sz="6000" dirty="0">
                <a:solidFill>
                  <a:schemeClr val="bg1"/>
                </a:solidFill>
              </a:rPr>
              <a:t>Impact of the </a:t>
            </a:r>
            <a:r>
              <a:rPr lang="en-US" altLang="en-US" sz="6000" i="1" dirty="0">
                <a:solidFill>
                  <a:schemeClr val="bg1"/>
                </a:solidFill>
              </a:rPr>
              <a:t>Check, Think and Act </a:t>
            </a:r>
            <a:r>
              <a:rPr lang="en-US" altLang="en-US" sz="6000" dirty="0">
                <a:solidFill>
                  <a:schemeClr val="bg1"/>
                </a:solidFill>
              </a:rPr>
              <a:t>Resource on Undergraduate Podiatry Students’ Learning</a:t>
            </a:r>
          </a:p>
          <a:p>
            <a:pPr algn="ctr"/>
            <a:endParaRPr lang="en-US" altLang="en-US" sz="2000" dirty="0">
              <a:solidFill>
                <a:schemeClr val="bg1"/>
              </a:solidFill>
            </a:endParaRPr>
          </a:p>
        </p:txBody>
      </p:sp>
      <p:sp>
        <p:nvSpPr>
          <p:cNvPr id="2056" name="Text Box 8"/>
          <p:cNvSpPr txBox="1">
            <a:spLocks noChangeArrowheads="1"/>
          </p:cNvSpPr>
          <p:nvPr/>
        </p:nvSpPr>
        <p:spPr bwMode="auto">
          <a:xfrm>
            <a:off x="1874998" y="2975101"/>
            <a:ext cx="23870653" cy="1398752"/>
          </a:xfrm>
          <a:prstGeom prst="rect">
            <a:avLst/>
          </a:prstGeom>
          <a:noFill/>
          <a:ln w="9525">
            <a:noFill/>
            <a:miter lim="800000"/>
            <a:headEnd/>
            <a:tailEnd/>
          </a:ln>
          <a:effectLst/>
        </p:spPr>
        <p:txBody>
          <a:bodyPr wrap="square" lIns="13625" tIns="6812" rIns="13625" bIns="6812">
            <a:spAutoFit/>
          </a:bodyPr>
          <a:lstStyle/>
          <a:p>
            <a:pPr algn="ctr" defTabSz="136166">
              <a:spcBef>
                <a:spcPct val="50000"/>
              </a:spcBef>
              <a:defRPr/>
            </a:pPr>
            <a:r>
              <a:rPr lang="en-AU" altLang="zh-CN" sz="3600" b="1" i="1" dirty="0">
                <a:solidFill>
                  <a:srgbClr val="002060"/>
                </a:solidFill>
                <a:latin typeface="Arial" pitchFamily="34" charset="0"/>
                <a:ea typeface="Times New Roman" pitchFamily="18" charset="0"/>
                <a:cs typeface="Arial" pitchFamily="34" charset="0"/>
              </a:rPr>
              <a:t>  </a:t>
            </a:r>
            <a:r>
              <a:rPr lang="en-AU" altLang="zh-CN" sz="3600" b="1" i="1" u="sng" dirty="0">
                <a:solidFill>
                  <a:srgbClr val="002060"/>
                </a:solidFill>
                <a:latin typeface="+mj-lt"/>
                <a:ea typeface="Times New Roman" pitchFamily="18" charset="0"/>
                <a:cs typeface="Arial" pitchFamily="34" charset="0"/>
              </a:rPr>
              <a:t>J. Lehmann </a:t>
            </a:r>
            <a:r>
              <a:rPr lang="en-AU" altLang="zh-CN" sz="3600" b="1" i="1" baseline="30000" dirty="0">
                <a:solidFill>
                  <a:srgbClr val="002060"/>
                </a:solidFill>
                <a:latin typeface="+mj-lt"/>
                <a:ea typeface="Times New Roman" pitchFamily="18" charset="0"/>
                <a:cs typeface="Arial" pitchFamily="34" charset="0"/>
              </a:rPr>
              <a:t>1.</a:t>
            </a:r>
            <a:r>
              <a:rPr lang="en-AU" altLang="zh-CN" sz="3600" b="1" i="1" dirty="0">
                <a:solidFill>
                  <a:srgbClr val="002060"/>
                </a:solidFill>
                <a:latin typeface="+mj-lt"/>
                <a:ea typeface="Times New Roman" pitchFamily="18" charset="0"/>
                <a:cs typeface="Arial" pitchFamily="34" charset="0"/>
              </a:rPr>
              <a:t>  S. Jones </a:t>
            </a:r>
            <a:r>
              <a:rPr lang="en-AU" altLang="zh-CN" sz="3600" b="1" i="1" baseline="30000" dirty="0">
                <a:solidFill>
                  <a:srgbClr val="002060"/>
                </a:solidFill>
                <a:latin typeface="+mj-lt"/>
                <a:ea typeface="Times New Roman" pitchFamily="18" charset="0"/>
                <a:cs typeface="Arial" pitchFamily="34" charset="0"/>
              </a:rPr>
              <a:t>2.</a:t>
            </a:r>
            <a:r>
              <a:rPr lang="en-AU" altLang="zh-CN" sz="3600" b="1" i="1" dirty="0">
                <a:solidFill>
                  <a:srgbClr val="002060"/>
                </a:solidFill>
                <a:latin typeface="+mj-lt"/>
                <a:ea typeface="Times New Roman" pitchFamily="18" charset="0"/>
                <a:cs typeface="Arial" pitchFamily="34" charset="0"/>
              </a:rPr>
              <a:t>    </a:t>
            </a:r>
          </a:p>
          <a:p>
            <a:pPr algn="ctr" defTabSz="136166">
              <a:spcBef>
                <a:spcPct val="50000"/>
              </a:spcBef>
              <a:defRPr/>
            </a:pPr>
            <a:r>
              <a:rPr lang="en-AU" altLang="zh-CN" sz="3600" b="1" i="1" dirty="0">
                <a:solidFill>
                  <a:srgbClr val="002060"/>
                </a:solidFill>
                <a:latin typeface="+mj-lt"/>
                <a:ea typeface="Times New Roman" pitchFamily="18" charset="0"/>
                <a:cs typeface="Arial" pitchFamily="34" charset="0"/>
              </a:rPr>
              <a:t>  </a:t>
            </a:r>
            <a:r>
              <a:rPr lang="en-US" altLang="zh-CN" sz="2000" dirty="0">
                <a:solidFill>
                  <a:srgbClr val="002060"/>
                </a:solidFill>
                <a:latin typeface="+mj-lt"/>
                <a:ea typeface="宋体" pitchFamily="2" charset="-122"/>
                <a:cs typeface="Arial" pitchFamily="34" charset="0"/>
              </a:rPr>
              <a:t>1. </a:t>
            </a:r>
            <a:r>
              <a:rPr lang="en-US" altLang="zh-CN" sz="3600" dirty="0">
                <a:solidFill>
                  <a:srgbClr val="002060"/>
                </a:solidFill>
                <a:latin typeface="+mj-lt"/>
                <a:ea typeface="宋体" pitchFamily="2" charset="-122"/>
                <a:cs typeface="Arial" pitchFamily="34" charset="0"/>
              </a:rPr>
              <a:t>EdHealth Australia, Highgate, South Australia, Australia.     </a:t>
            </a:r>
            <a:r>
              <a:rPr lang="en-US" altLang="zh-CN" sz="2000" i="1" dirty="0">
                <a:solidFill>
                  <a:srgbClr val="002060"/>
                </a:solidFill>
                <a:latin typeface="+mj-lt"/>
                <a:ea typeface="宋体" pitchFamily="2" charset="-122"/>
                <a:cs typeface="Arial" pitchFamily="34" charset="0"/>
              </a:rPr>
              <a:t>2. </a:t>
            </a:r>
            <a:r>
              <a:rPr lang="en-US" altLang="zh-CN" sz="3600" dirty="0">
                <a:solidFill>
                  <a:srgbClr val="002060"/>
                </a:solidFill>
                <a:latin typeface="+mj-lt"/>
                <a:ea typeface="宋体" pitchFamily="2" charset="-122"/>
                <a:cs typeface="Arial" pitchFamily="34" charset="0"/>
              </a:rPr>
              <a:t>School of Health Sciences, University of South Australia</a:t>
            </a:r>
            <a:r>
              <a:rPr lang="en-AU" sz="3600" dirty="0">
                <a:solidFill>
                  <a:srgbClr val="002060"/>
                </a:solidFill>
                <a:latin typeface="+mj-lt"/>
              </a:rPr>
              <a:t>.  </a:t>
            </a:r>
            <a:endParaRPr lang="en-US" altLang="zh-CN" sz="3600" i="1" dirty="0">
              <a:solidFill>
                <a:srgbClr val="002060"/>
              </a:solidFill>
              <a:latin typeface="+mj-lt"/>
              <a:ea typeface="宋体" pitchFamily="2" charset="-122"/>
              <a:cs typeface="Times New Roman" pitchFamily="18" charset="0"/>
            </a:endParaRPr>
          </a:p>
        </p:txBody>
      </p:sp>
      <p:sp>
        <p:nvSpPr>
          <p:cNvPr id="2058" name="Text Box 191"/>
          <p:cNvSpPr txBox="1">
            <a:spLocks noChangeArrowheads="1"/>
          </p:cNvSpPr>
          <p:nvPr/>
        </p:nvSpPr>
        <p:spPr bwMode="auto">
          <a:xfrm>
            <a:off x="10177788" y="25098707"/>
            <a:ext cx="2329035" cy="629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625" tIns="6812" rIns="13625" bIns="6812">
            <a:spAutoFit/>
          </a:bodyPr>
          <a:lstStyle>
            <a:lvl1pPr defTabSz="863600">
              <a:defRPr sz="2100">
                <a:solidFill>
                  <a:schemeClr val="tx1"/>
                </a:solidFill>
                <a:latin typeface="Times New Roman" panose="02020603050405020304" pitchFamily="18" charset="0"/>
                <a:ea typeface="MS PGothic" panose="020B0600070205080204" pitchFamily="34" charset="-128"/>
              </a:defRPr>
            </a:lvl1pPr>
            <a:lvl2pPr marL="742950" indent="-285750" defTabSz="863600">
              <a:defRPr sz="2100">
                <a:solidFill>
                  <a:schemeClr val="tx1"/>
                </a:solidFill>
                <a:latin typeface="Times New Roman" panose="02020603050405020304" pitchFamily="18" charset="0"/>
                <a:ea typeface="MS PGothic" panose="020B0600070205080204" pitchFamily="34" charset="-128"/>
              </a:defRPr>
            </a:lvl2pPr>
            <a:lvl3pPr marL="1143000" indent="-228600" defTabSz="863600">
              <a:defRPr sz="2100">
                <a:solidFill>
                  <a:schemeClr val="tx1"/>
                </a:solidFill>
                <a:latin typeface="Times New Roman" panose="02020603050405020304" pitchFamily="18" charset="0"/>
                <a:ea typeface="MS PGothic" panose="020B0600070205080204" pitchFamily="34" charset="-128"/>
              </a:defRPr>
            </a:lvl3pPr>
            <a:lvl4pPr marL="1600200" indent="-228600" defTabSz="863600">
              <a:defRPr sz="2100">
                <a:solidFill>
                  <a:schemeClr val="tx1"/>
                </a:solidFill>
                <a:latin typeface="Times New Roman" panose="02020603050405020304" pitchFamily="18" charset="0"/>
                <a:ea typeface="MS PGothic" panose="020B0600070205080204" pitchFamily="34" charset="-128"/>
              </a:defRPr>
            </a:lvl4pPr>
            <a:lvl5pPr marL="2057400" indent="-228600" defTabSz="863600">
              <a:defRPr sz="21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9pPr>
          </a:lstStyle>
          <a:p>
            <a:r>
              <a:rPr lang="en-AU" altLang="zh-CN" sz="4000" b="1" dirty="0">
                <a:solidFill>
                  <a:srgbClr val="002060"/>
                </a:solidFill>
                <a:latin typeface="+mn-lt"/>
                <a:ea typeface="SimSun" panose="02010600030101010101" pitchFamily="2" charset="-122"/>
              </a:rPr>
              <a:t>Results</a:t>
            </a:r>
            <a:r>
              <a:rPr lang="en-AU" altLang="zh-CN" sz="3600" dirty="0">
                <a:solidFill>
                  <a:srgbClr val="002060"/>
                </a:solidFill>
                <a:latin typeface="+mn-lt"/>
                <a:ea typeface="SimSun" panose="02010600030101010101" pitchFamily="2" charset="-122"/>
              </a:rPr>
              <a:t> </a:t>
            </a:r>
          </a:p>
        </p:txBody>
      </p:sp>
      <p:sp>
        <p:nvSpPr>
          <p:cNvPr id="2060" name="Text Box 208"/>
          <p:cNvSpPr txBox="1">
            <a:spLocks noChangeArrowheads="1"/>
          </p:cNvSpPr>
          <p:nvPr/>
        </p:nvSpPr>
        <p:spPr bwMode="auto">
          <a:xfrm>
            <a:off x="20147098" y="5660421"/>
            <a:ext cx="9561650" cy="272519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625" tIns="6812" rIns="13625" bIns="6812">
            <a:spAutoFit/>
          </a:bodyPr>
          <a:lstStyle>
            <a:lvl1pPr>
              <a:defRPr sz="2100">
                <a:solidFill>
                  <a:schemeClr val="tx1"/>
                </a:solidFill>
                <a:latin typeface="Times New Roman" panose="02020603050405020304" pitchFamily="18" charset="0"/>
                <a:ea typeface="MS PGothic" panose="020B0600070205080204" pitchFamily="34" charset="-128"/>
              </a:defRPr>
            </a:lvl1pPr>
            <a:lvl2pPr marL="742950" indent="-285750">
              <a:defRPr sz="2100">
                <a:solidFill>
                  <a:schemeClr val="tx1"/>
                </a:solidFill>
                <a:latin typeface="Times New Roman" panose="02020603050405020304" pitchFamily="18" charset="0"/>
                <a:ea typeface="MS PGothic" panose="020B0600070205080204" pitchFamily="34" charset="-128"/>
              </a:defRPr>
            </a:lvl2pPr>
            <a:lvl3pPr marL="1143000" indent="-228600">
              <a:defRPr sz="2100">
                <a:solidFill>
                  <a:schemeClr val="tx1"/>
                </a:solidFill>
                <a:latin typeface="Times New Roman" panose="02020603050405020304" pitchFamily="18" charset="0"/>
                <a:ea typeface="MS PGothic" panose="020B0600070205080204" pitchFamily="34" charset="-128"/>
              </a:defRPr>
            </a:lvl3pPr>
            <a:lvl4pPr marL="1600200" indent="-228600">
              <a:defRPr sz="2100">
                <a:solidFill>
                  <a:schemeClr val="tx1"/>
                </a:solidFill>
                <a:latin typeface="Times New Roman" panose="02020603050405020304" pitchFamily="18" charset="0"/>
                <a:ea typeface="MS PGothic" panose="020B0600070205080204" pitchFamily="34" charset="-128"/>
              </a:defRPr>
            </a:lvl4pPr>
            <a:lvl5pPr marL="2057400" indent="-228600">
              <a:defRPr sz="21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9pPr>
          </a:lstStyle>
          <a:p>
            <a:pPr algn="just">
              <a:lnSpc>
                <a:spcPct val="150000"/>
              </a:lnSpc>
            </a:pPr>
            <a:r>
              <a:rPr lang="en-AU" altLang="en-US" sz="2000" dirty="0">
                <a:latin typeface="+mn-lt"/>
                <a:cs typeface="Arial" panose="020B0604020202020204" pitchFamily="34" charset="0"/>
              </a:rPr>
              <a:t> Due to the higher risk of neuro-vascular complications in the lower legs and feet of people with diabetes</a:t>
            </a:r>
            <a:r>
              <a:rPr lang="en-AU" altLang="en-US" sz="2000" baseline="30000" dirty="0">
                <a:latin typeface="+mn-lt"/>
                <a:cs typeface="Arial" panose="020B0604020202020204" pitchFamily="34" charset="0"/>
              </a:rPr>
              <a:t>1.</a:t>
            </a:r>
            <a:r>
              <a:rPr lang="en-AU" altLang="en-US" sz="2000" dirty="0">
                <a:latin typeface="+mn-lt"/>
                <a:cs typeface="Arial" panose="020B0604020202020204" pitchFamily="34" charset="0"/>
              </a:rPr>
              <a:t> podiatrists play an important role in the care of people with diabetes. Ensuring their competence in understanding a patient’s blood glucose levels, or that obtained using the blood glucose meter in a clinical environment, requires inclusion of the interpretation of blood glucose levels in the undergraduate podiatry course of future podiatrists. </a:t>
            </a:r>
          </a:p>
          <a:p>
            <a:pPr algn="just">
              <a:lnSpc>
                <a:spcPct val="150000"/>
              </a:lnSpc>
            </a:pPr>
            <a:r>
              <a:rPr lang="en-AU" altLang="en-US" sz="2000" dirty="0">
                <a:latin typeface="+mn-lt"/>
                <a:cs typeface="Arial" panose="020B0604020202020204" pitchFamily="34" charset="0"/>
              </a:rPr>
              <a:t>The </a:t>
            </a:r>
            <a:r>
              <a:rPr lang="en-AU" altLang="en-US" sz="2000" i="1" dirty="0">
                <a:latin typeface="+mn-lt"/>
                <a:cs typeface="Arial" panose="020B0604020202020204" pitchFamily="34" charset="0"/>
              </a:rPr>
              <a:t>Check, Think and Act </a:t>
            </a:r>
            <a:r>
              <a:rPr lang="en-AU" altLang="en-US" sz="2000" dirty="0">
                <a:latin typeface="+mn-lt"/>
                <a:cs typeface="Arial" panose="020B0604020202020204" pitchFamily="34" charset="0"/>
              </a:rPr>
              <a:t>resource was used as an education strategy to teach third year podiatry students at the University of SA (Refer Figure 4) how to interpret blood glucose levels in people with diabetes. Students were able to use the resource to answer the post session questions if they wished to do so, replicating the use of such a resource in clinical practice.</a:t>
            </a:r>
          </a:p>
          <a:p>
            <a:pPr algn="just">
              <a:lnSpc>
                <a:spcPct val="150000"/>
              </a:lnSpc>
            </a:pPr>
            <a:r>
              <a:rPr lang="en-AU" altLang="en-US" sz="2000" dirty="0">
                <a:latin typeface="+mn-lt"/>
                <a:cs typeface="Arial" panose="020B0604020202020204" pitchFamily="34" charset="0"/>
              </a:rPr>
              <a:t>Analysis of the pre and post education session responses showed a significant improvement (p value &lt; 0.001) in the knowledge of the third year podiatry students when asked to state the target levels for most people with diabetes before and 2 hours after meals. Pre test, one out of thirty-five students identified the correct levels, increasing to thirty-two out of thirty-five post test. </a:t>
            </a:r>
          </a:p>
          <a:p>
            <a:pPr algn="just">
              <a:lnSpc>
                <a:spcPct val="150000"/>
              </a:lnSpc>
            </a:pPr>
            <a:endParaRPr lang="en-AU" altLang="en-US" sz="2000" dirty="0">
              <a:latin typeface="+mn-lt"/>
              <a:cs typeface="Arial" panose="020B0604020202020204" pitchFamily="34" charset="0"/>
            </a:endParaRPr>
          </a:p>
          <a:p>
            <a:pPr algn="just">
              <a:lnSpc>
                <a:spcPct val="150000"/>
              </a:lnSpc>
            </a:pPr>
            <a:endParaRPr lang="en-AU" altLang="en-US" sz="2000" dirty="0">
              <a:latin typeface="+mn-lt"/>
              <a:cs typeface="Arial" panose="020B0604020202020204" pitchFamily="34" charset="0"/>
            </a:endParaRPr>
          </a:p>
          <a:p>
            <a:pPr algn="just">
              <a:lnSpc>
                <a:spcPct val="150000"/>
              </a:lnSpc>
            </a:pPr>
            <a:endParaRPr lang="en-AU" altLang="en-US" sz="2000" dirty="0">
              <a:latin typeface="+mn-lt"/>
              <a:cs typeface="Arial" panose="020B0604020202020204" pitchFamily="34" charset="0"/>
            </a:endParaRPr>
          </a:p>
          <a:p>
            <a:pPr algn="just">
              <a:lnSpc>
                <a:spcPct val="150000"/>
              </a:lnSpc>
            </a:pPr>
            <a:endParaRPr lang="en-AU" altLang="en-US" sz="2000" dirty="0">
              <a:latin typeface="+mn-lt"/>
              <a:cs typeface="Arial" panose="020B0604020202020204" pitchFamily="34" charset="0"/>
            </a:endParaRPr>
          </a:p>
          <a:p>
            <a:pPr algn="just">
              <a:lnSpc>
                <a:spcPct val="150000"/>
              </a:lnSpc>
            </a:pPr>
            <a:endParaRPr lang="en-AU" altLang="en-US" sz="2000" dirty="0">
              <a:latin typeface="+mn-lt"/>
              <a:cs typeface="Arial" panose="020B0604020202020204" pitchFamily="34" charset="0"/>
            </a:endParaRPr>
          </a:p>
          <a:p>
            <a:pPr algn="just">
              <a:lnSpc>
                <a:spcPct val="150000"/>
              </a:lnSpc>
            </a:pPr>
            <a:endParaRPr lang="en-AU" altLang="en-US" sz="2000" dirty="0">
              <a:latin typeface="+mn-lt"/>
              <a:cs typeface="Arial" panose="020B0604020202020204" pitchFamily="34" charset="0"/>
            </a:endParaRPr>
          </a:p>
          <a:p>
            <a:pPr algn="just">
              <a:lnSpc>
                <a:spcPct val="150000"/>
              </a:lnSpc>
            </a:pPr>
            <a:endParaRPr lang="en-AU" altLang="en-US" sz="2000" dirty="0">
              <a:latin typeface="+mn-lt"/>
              <a:cs typeface="Arial" panose="020B0604020202020204" pitchFamily="34" charset="0"/>
            </a:endParaRPr>
          </a:p>
          <a:p>
            <a:pPr algn="just">
              <a:lnSpc>
                <a:spcPct val="150000"/>
              </a:lnSpc>
            </a:pPr>
            <a:endParaRPr lang="en-AU" altLang="en-US" sz="2000" dirty="0">
              <a:latin typeface="+mn-lt"/>
              <a:cs typeface="Arial" panose="020B0604020202020204" pitchFamily="34" charset="0"/>
            </a:endParaRPr>
          </a:p>
          <a:p>
            <a:pPr algn="just">
              <a:lnSpc>
                <a:spcPct val="150000"/>
              </a:lnSpc>
            </a:pPr>
            <a:endParaRPr lang="en-AU" altLang="en-US" sz="2000" dirty="0">
              <a:latin typeface="+mn-lt"/>
              <a:cs typeface="Arial" panose="020B0604020202020204" pitchFamily="34" charset="0"/>
            </a:endParaRPr>
          </a:p>
          <a:p>
            <a:pPr algn="just">
              <a:lnSpc>
                <a:spcPct val="150000"/>
              </a:lnSpc>
            </a:pPr>
            <a:endParaRPr lang="en-AU" altLang="en-US" sz="2000" dirty="0">
              <a:latin typeface="+mn-lt"/>
              <a:cs typeface="Arial" panose="020B0604020202020204" pitchFamily="34" charset="0"/>
            </a:endParaRPr>
          </a:p>
          <a:p>
            <a:pPr algn="just">
              <a:lnSpc>
                <a:spcPct val="150000"/>
              </a:lnSpc>
            </a:pPr>
            <a:endParaRPr lang="en-AU" altLang="en-US" sz="2000" dirty="0">
              <a:latin typeface="+mn-lt"/>
              <a:cs typeface="Arial" panose="020B0604020202020204" pitchFamily="34" charset="0"/>
            </a:endParaRPr>
          </a:p>
          <a:p>
            <a:pPr algn="just">
              <a:lnSpc>
                <a:spcPct val="150000"/>
              </a:lnSpc>
            </a:pPr>
            <a:endParaRPr lang="en-AU" altLang="en-US" sz="2000" dirty="0">
              <a:latin typeface="+mn-lt"/>
              <a:cs typeface="Arial" panose="020B0604020202020204" pitchFamily="34" charset="0"/>
            </a:endParaRPr>
          </a:p>
          <a:p>
            <a:pPr algn="just">
              <a:lnSpc>
                <a:spcPct val="150000"/>
              </a:lnSpc>
            </a:pPr>
            <a:endParaRPr lang="en-AU" altLang="en-US" sz="2000" dirty="0">
              <a:latin typeface="+mn-lt"/>
              <a:cs typeface="Arial" panose="020B0604020202020204" pitchFamily="34" charset="0"/>
            </a:endParaRPr>
          </a:p>
          <a:p>
            <a:pPr algn="just">
              <a:lnSpc>
                <a:spcPct val="150000"/>
              </a:lnSpc>
            </a:pPr>
            <a:endParaRPr lang="en-AU" altLang="en-US" sz="2000" dirty="0">
              <a:latin typeface="+mn-lt"/>
              <a:cs typeface="Arial" panose="020B0604020202020204" pitchFamily="34" charset="0"/>
            </a:endParaRPr>
          </a:p>
          <a:p>
            <a:pPr algn="just">
              <a:lnSpc>
                <a:spcPct val="150000"/>
              </a:lnSpc>
            </a:pPr>
            <a:endParaRPr lang="en-AU" altLang="en-US" sz="2000" dirty="0">
              <a:latin typeface="+mn-lt"/>
              <a:cs typeface="Arial" panose="020B0604020202020204" pitchFamily="34" charset="0"/>
            </a:endParaRPr>
          </a:p>
          <a:p>
            <a:pPr algn="just">
              <a:lnSpc>
                <a:spcPct val="150000"/>
              </a:lnSpc>
            </a:pPr>
            <a:endParaRPr lang="en-AU" altLang="en-US" sz="2000" dirty="0">
              <a:latin typeface="+mn-lt"/>
              <a:cs typeface="Arial" panose="020B0604020202020204" pitchFamily="34" charset="0"/>
            </a:endParaRPr>
          </a:p>
          <a:p>
            <a:pPr algn="just">
              <a:lnSpc>
                <a:spcPct val="150000"/>
              </a:lnSpc>
            </a:pPr>
            <a:endParaRPr lang="en-AU" altLang="en-US" sz="2000" dirty="0">
              <a:latin typeface="+mn-lt"/>
              <a:cs typeface="Arial" panose="020B0604020202020204" pitchFamily="34" charset="0"/>
            </a:endParaRPr>
          </a:p>
          <a:p>
            <a:pPr algn="just">
              <a:lnSpc>
                <a:spcPct val="150000"/>
              </a:lnSpc>
            </a:pPr>
            <a:endParaRPr lang="en-AU" altLang="en-US" sz="2000" dirty="0">
              <a:latin typeface="+mn-lt"/>
              <a:cs typeface="Arial" panose="020B0604020202020204" pitchFamily="34" charset="0"/>
            </a:endParaRPr>
          </a:p>
          <a:p>
            <a:pPr algn="just">
              <a:lnSpc>
                <a:spcPct val="150000"/>
              </a:lnSpc>
            </a:pPr>
            <a:endParaRPr lang="en-AU" altLang="en-US" sz="2000" dirty="0">
              <a:latin typeface="+mn-lt"/>
              <a:cs typeface="Arial" panose="020B0604020202020204" pitchFamily="34" charset="0"/>
            </a:endParaRPr>
          </a:p>
          <a:p>
            <a:pPr algn="just">
              <a:lnSpc>
                <a:spcPct val="150000"/>
              </a:lnSpc>
            </a:pPr>
            <a:endParaRPr lang="en-AU" altLang="en-US" sz="2000" dirty="0">
              <a:latin typeface="+mn-lt"/>
              <a:cs typeface="Arial" panose="020B0604020202020204" pitchFamily="34" charset="0"/>
            </a:endParaRPr>
          </a:p>
          <a:p>
            <a:pPr algn="just">
              <a:lnSpc>
                <a:spcPct val="150000"/>
              </a:lnSpc>
            </a:pPr>
            <a:endParaRPr lang="en-AU" altLang="en-US" sz="2000" dirty="0">
              <a:latin typeface="+mn-lt"/>
              <a:cs typeface="Arial" panose="020B0604020202020204" pitchFamily="34" charset="0"/>
            </a:endParaRPr>
          </a:p>
          <a:p>
            <a:pPr algn="just">
              <a:lnSpc>
                <a:spcPct val="150000"/>
              </a:lnSpc>
            </a:pPr>
            <a:endParaRPr lang="en-AU" altLang="en-US" sz="2000" dirty="0">
              <a:latin typeface="+mn-lt"/>
              <a:cs typeface="Arial" panose="020B0604020202020204" pitchFamily="34" charset="0"/>
            </a:endParaRPr>
          </a:p>
          <a:p>
            <a:pPr algn="just">
              <a:lnSpc>
                <a:spcPct val="150000"/>
              </a:lnSpc>
            </a:pPr>
            <a:r>
              <a:rPr lang="en-AU" altLang="en-US" sz="2000" dirty="0">
                <a:latin typeface="+mn-lt"/>
                <a:cs typeface="Arial" panose="020B0604020202020204" pitchFamily="34" charset="0"/>
              </a:rPr>
              <a:t>Capillary blood glucose monitoring is conducted by people with diabetes to assess their current glycaemic management and self care practices. The </a:t>
            </a:r>
            <a:r>
              <a:rPr lang="en-AU" altLang="en-US" sz="2000" i="1" dirty="0">
                <a:latin typeface="+mn-lt"/>
                <a:cs typeface="Arial" panose="020B0604020202020204" pitchFamily="34" charset="0"/>
              </a:rPr>
              <a:t>Check, Think and Act </a:t>
            </a:r>
            <a:r>
              <a:rPr lang="en-AU" altLang="en-US" sz="2000" dirty="0">
                <a:latin typeface="+mn-lt"/>
                <a:cs typeface="Arial" panose="020B0604020202020204" pitchFamily="34" charset="0"/>
              </a:rPr>
              <a:t>resource supported the podiatry students to gain a better understanding of capillary blood glucose monitoring and the interpretation of blood glucose levels in people with diabetes. </a:t>
            </a:r>
          </a:p>
          <a:p>
            <a:pPr algn="just">
              <a:lnSpc>
                <a:spcPct val="150000"/>
              </a:lnSpc>
            </a:pPr>
            <a:r>
              <a:rPr lang="en-AU" altLang="en-US" sz="2000" dirty="0">
                <a:latin typeface="+mn-lt"/>
                <a:cs typeface="Arial" panose="020B0604020202020204" pitchFamily="34" charset="0"/>
              </a:rPr>
              <a:t>While this study reviewed the </a:t>
            </a:r>
            <a:r>
              <a:rPr lang="en-AU" altLang="en-US" sz="2000" i="1" dirty="0">
                <a:latin typeface="+mn-lt"/>
                <a:cs typeface="Arial" panose="020B0604020202020204" pitchFamily="34" charset="0"/>
              </a:rPr>
              <a:t>Check, Think and Act </a:t>
            </a:r>
            <a:r>
              <a:rPr lang="en-AU" altLang="en-US" sz="2000" dirty="0">
                <a:latin typeface="+mn-lt"/>
                <a:cs typeface="Arial" panose="020B0604020202020204" pitchFamily="34" charset="0"/>
              </a:rPr>
              <a:t>as an education resource for the students, it has the potential to also be used to educate people with diabetes about their target blood glucose levels within podiatry practice. This would be helpful if treating a person with diabetes who requires improved glycaemia to support wound healing and resolution of infection. </a:t>
            </a:r>
          </a:p>
          <a:p>
            <a:pPr algn="just">
              <a:lnSpc>
                <a:spcPct val="150000"/>
              </a:lnSpc>
            </a:pPr>
            <a:r>
              <a:rPr lang="en-AU" altLang="en-US" sz="2000" dirty="0">
                <a:latin typeface="+mn-lt"/>
                <a:cs typeface="Arial" panose="020B0604020202020204" pitchFamily="34" charset="0"/>
              </a:rPr>
              <a:t>A comprehensive approach to the assessment, treatment and evaluation of podiatry care includes the assessment of blood glucose levels. Identification of hyperglycaemia, implicated in increasing the risk of wound infection and poor healing, supports a referral to their medical practitioner or Credentialled Diabetes Educator for review and advice. </a:t>
            </a:r>
          </a:p>
          <a:p>
            <a:pPr algn="just">
              <a:lnSpc>
                <a:spcPct val="150000"/>
              </a:lnSpc>
            </a:pPr>
            <a:r>
              <a:rPr lang="en-AU" altLang="en-US" sz="2000" dirty="0">
                <a:latin typeface="+mn-lt"/>
                <a:cs typeface="Arial" panose="020B0604020202020204" pitchFamily="34" charset="0"/>
              </a:rPr>
              <a:t>The </a:t>
            </a:r>
            <a:r>
              <a:rPr lang="en-AU" altLang="en-US" sz="2000" i="1" dirty="0">
                <a:latin typeface="+mn-lt"/>
                <a:cs typeface="Arial" panose="020B0604020202020204" pitchFamily="34" charset="0"/>
              </a:rPr>
              <a:t>Check, Think and Act </a:t>
            </a:r>
            <a:r>
              <a:rPr lang="en-AU" altLang="en-US" sz="2000" dirty="0">
                <a:latin typeface="+mn-lt"/>
                <a:cs typeface="Arial" panose="020B0604020202020204" pitchFamily="34" charset="0"/>
              </a:rPr>
              <a:t>resource had a significant impact on the understanding of blood glucose levels of podiatry undergraduate students. Their self reported rating of their knowledge of diabetes rose post test (5.46/10 to 7.61/10)  Identification of effective education resources are important for time efficient teaching. Review of the ability of this resource to educate other undergraduate students in health focussed courses such as medicine, nursing, dietetics, exercise physiology and psychology is required. Formal review of its use with people with type 1 and type 2 diabetes would be beneficial.</a:t>
            </a:r>
            <a:endParaRPr lang="en-AU" altLang="ja-JP" sz="2000" dirty="0">
              <a:latin typeface="+mn-lt"/>
              <a:cs typeface="Arial" panose="020B0604020202020204" pitchFamily="34" charset="0"/>
            </a:endParaRPr>
          </a:p>
        </p:txBody>
      </p:sp>
      <p:sp>
        <p:nvSpPr>
          <p:cNvPr id="2063" name="Text Box 12933"/>
          <p:cNvSpPr txBox="1">
            <a:spLocks noChangeArrowheads="1"/>
          </p:cNvSpPr>
          <p:nvPr/>
        </p:nvSpPr>
        <p:spPr bwMode="auto">
          <a:xfrm>
            <a:off x="10032059" y="41199151"/>
            <a:ext cx="9694117" cy="629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625" tIns="6812" rIns="13625" bIns="6812">
            <a:spAutoFit/>
          </a:bodyPr>
          <a:lstStyle>
            <a:lvl1pPr defTabSz="863600">
              <a:defRPr sz="2100">
                <a:solidFill>
                  <a:schemeClr val="tx1"/>
                </a:solidFill>
                <a:latin typeface="Times New Roman" panose="02020603050405020304" pitchFamily="18" charset="0"/>
                <a:ea typeface="MS PGothic" panose="020B0600070205080204" pitchFamily="34" charset="-128"/>
              </a:defRPr>
            </a:lvl1pPr>
            <a:lvl2pPr marL="742950" indent="-285750" defTabSz="863600">
              <a:defRPr sz="2100">
                <a:solidFill>
                  <a:schemeClr val="tx1"/>
                </a:solidFill>
                <a:latin typeface="Times New Roman" panose="02020603050405020304" pitchFamily="18" charset="0"/>
                <a:ea typeface="MS PGothic" panose="020B0600070205080204" pitchFamily="34" charset="-128"/>
              </a:defRPr>
            </a:lvl2pPr>
            <a:lvl3pPr marL="1143000" indent="-228600" defTabSz="863600">
              <a:defRPr sz="2100">
                <a:solidFill>
                  <a:schemeClr val="tx1"/>
                </a:solidFill>
                <a:latin typeface="Times New Roman" panose="02020603050405020304" pitchFamily="18" charset="0"/>
                <a:ea typeface="MS PGothic" panose="020B0600070205080204" pitchFamily="34" charset="-128"/>
              </a:defRPr>
            </a:lvl3pPr>
            <a:lvl4pPr marL="1600200" indent="-228600" defTabSz="863600">
              <a:defRPr sz="2100">
                <a:solidFill>
                  <a:schemeClr val="tx1"/>
                </a:solidFill>
                <a:latin typeface="Times New Roman" panose="02020603050405020304" pitchFamily="18" charset="0"/>
                <a:ea typeface="MS PGothic" panose="020B0600070205080204" pitchFamily="34" charset="-128"/>
              </a:defRPr>
            </a:lvl4pPr>
            <a:lvl5pPr marL="2057400" indent="-228600" defTabSz="863600">
              <a:defRPr sz="21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9pPr>
          </a:lstStyle>
          <a:p>
            <a:r>
              <a:rPr lang="en-AU" altLang="zh-CN" sz="2000" b="1" dirty="0">
                <a:solidFill>
                  <a:srgbClr val="0D0D4B"/>
                </a:solidFill>
                <a:latin typeface="+mn-lt"/>
                <a:ea typeface="SimSun" panose="02010600030101010101" pitchFamily="2" charset="-122"/>
              </a:rPr>
              <a:t>Acknowledgement:  </a:t>
            </a:r>
            <a:r>
              <a:rPr lang="en-AU" altLang="zh-CN" sz="2000" b="1" dirty="0">
                <a:latin typeface="+mn-lt"/>
                <a:ea typeface="SimSun" panose="02010600030101010101" pitchFamily="2" charset="-122"/>
              </a:rPr>
              <a:t>Copyright - Check, Think and Act resource 2016-Jayne Lehmann.   </a:t>
            </a:r>
          </a:p>
          <a:p>
            <a:r>
              <a:rPr lang="en-AU" altLang="zh-CN" sz="2000" b="1" dirty="0">
                <a:latin typeface="+mn-lt"/>
                <a:ea typeface="SimSun" panose="02010600030101010101" pitchFamily="2" charset="-122"/>
              </a:rPr>
              <a:t>                                      Not to be reproduced from this format.</a:t>
            </a:r>
            <a:r>
              <a:rPr lang="en-AU" altLang="zh-CN" sz="2000" dirty="0">
                <a:latin typeface="+mn-lt"/>
                <a:ea typeface="SimSun" panose="02010600030101010101" pitchFamily="2" charset="-122"/>
              </a:rPr>
              <a:t> </a:t>
            </a:r>
          </a:p>
        </p:txBody>
      </p:sp>
      <p:sp>
        <p:nvSpPr>
          <p:cNvPr id="2066" name="Line 13605"/>
          <p:cNvSpPr>
            <a:spLocks noChangeShapeType="1"/>
          </p:cNvSpPr>
          <p:nvPr/>
        </p:nvSpPr>
        <p:spPr bwMode="auto">
          <a:xfrm>
            <a:off x="14777756" y="22787003"/>
            <a:ext cx="966823" cy="0"/>
          </a:xfrm>
          <a:prstGeom prst="line">
            <a:avLst/>
          </a:prstGeom>
          <a:noFill/>
          <a:ln w="0">
            <a:solidFill>
              <a:srgbClr val="FFFFFF"/>
            </a:solidFill>
            <a:round/>
            <a:headEnd/>
            <a:tailEnd/>
          </a:ln>
          <a:extLst>
            <a:ext uri="{909E8E84-426E-40dd-AFC4-6F175D3DCCD1}">
              <a14:hiddenFill xmlns="" xmlns:a14="http://schemas.microsoft.com/office/drawing/2010/main">
                <a:noFill/>
              </a14:hiddenFill>
            </a:ext>
          </a:extLst>
        </p:spPr>
        <p:txBody>
          <a:bodyPr lIns="14418" tIns="7209" rIns="14418" bIns="7209"/>
          <a:lstStyle/>
          <a:p>
            <a:endParaRPr lang="en-AU" sz="315"/>
          </a:p>
        </p:txBody>
      </p:sp>
      <p:sp>
        <p:nvSpPr>
          <p:cNvPr id="2067" name="Line 13606"/>
          <p:cNvSpPr>
            <a:spLocks noChangeShapeType="1"/>
          </p:cNvSpPr>
          <p:nvPr/>
        </p:nvSpPr>
        <p:spPr bwMode="auto">
          <a:xfrm>
            <a:off x="14777756" y="22738135"/>
            <a:ext cx="966823" cy="0"/>
          </a:xfrm>
          <a:prstGeom prst="line">
            <a:avLst/>
          </a:prstGeom>
          <a:noFill/>
          <a:ln w="0">
            <a:solidFill>
              <a:srgbClr val="FFFFFF"/>
            </a:solidFill>
            <a:round/>
            <a:headEnd/>
            <a:tailEnd/>
          </a:ln>
          <a:extLst>
            <a:ext uri="{909E8E84-426E-40dd-AFC4-6F175D3DCCD1}">
              <a14:hiddenFill xmlns="" xmlns:a14="http://schemas.microsoft.com/office/drawing/2010/main">
                <a:noFill/>
              </a14:hiddenFill>
            </a:ext>
          </a:extLst>
        </p:spPr>
        <p:txBody>
          <a:bodyPr lIns="14418" tIns="7209" rIns="14418" bIns="7209"/>
          <a:lstStyle/>
          <a:p>
            <a:endParaRPr lang="en-AU" sz="315"/>
          </a:p>
        </p:txBody>
      </p:sp>
      <p:sp>
        <p:nvSpPr>
          <p:cNvPr id="2068" name="Line 13610"/>
          <p:cNvSpPr>
            <a:spLocks noChangeShapeType="1"/>
          </p:cNvSpPr>
          <p:nvPr/>
        </p:nvSpPr>
        <p:spPr bwMode="auto">
          <a:xfrm>
            <a:off x="14777756" y="22498511"/>
            <a:ext cx="966823" cy="0"/>
          </a:xfrm>
          <a:prstGeom prst="line">
            <a:avLst/>
          </a:prstGeom>
          <a:noFill/>
          <a:ln w="0">
            <a:solidFill>
              <a:srgbClr val="FFFFFF"/>
            </a:solidFill>
            <a:round/>
            <a:headEnd/>
            <a:tailEnd/>
          </a:ln>
          <a:extLst>
            <a:ext uri="{909E8E84-426E-40dd-AFC4-6F175D3DCCD1}">
              <a14:hiddenFill xmlns="" xmlns:a14="http://schemas.microsoft.com/office/drawing/2010/main">
                <a:noFill/>
              </a14:hiddenFill>
            </a:ext>
          </a:extLst>
        </p:spPr>
        <p:txBody>
          <a:bodyPr lIns="14418" tIns="7209" rIns="14418" bIns="7209"/>
          <a:lstStyle/>
          <a:p>
            <a:endParaRPr lang="en-AU" sz="315"/>
          </a:p>
        </p:txBody>
      </p:sp>
      <p:sp>
        <p:nvSpPr>
          <p:cNvPr id="2069" name="Text Box 190"/>
          <p:cNvSpPr txBox="1">
            <a:spLocks noChangeArrowheads="1"/>
          </p:cNvSpPr>
          <p:nvPr/>
        </p:nvSpPr>
        <p:spPr bwMode="auto">
          <a:xfrm>
            <a:off x="20192816" y="32666066"/>
            <a:ext cx="3610041" cy="629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625" tIns="6812" rIns="13625" bIns="6812">
            <a:spAutoFit/>
          </a:bodyPr>
          <a:lstStyle>
            <a:lvl1pPr defTabSz="863600">
              <a:defRPr sz="2100">
                <a:solidFill>
                  <a:schemeClr val="tx1"/>
                </a:solidFill>
                <a:latin typeface="Times New Roman" panose="02020603050405020304" pitchFamily="18" charset="0"/>
                <a:ea typeface="MS PGothic" panose="020B0600070205080204" pitchFamily="34" charset="-128"/>
              </a:defRPr>
            </a:lvl1pPr>
            <a:lvl2pPr marL="742950" indent="-285750" defTabSz="863600">
              <a:defRPr sz="2100">
                <a:solidFill>
                  <a:schemeClr val="tx1"/>
                </a:solidFill>
                <a:latin typeface="Times New Roman" panose="02020603050405020304" pitchFamily="18" charset="0"/>
                <a:ea typeface="MS PGothic" panose="020B0600070205080204" pitchFamily="34" charset="-128"/>
              </a:defRPr>
            </a:lvl2pPr>
            <a:lvl3pPr marL="1143000" indent="-228600" defTabSz="863600">
              <a:defRPr sz="2100">
                <a:solidFill>
                  <a:schemeClr val="tx1"/>
                </a:solidFill>
                <a:latin typeface="Times New Roman" panose="02020603050405020304" pitchFamily="18" charset="0"/>
                <a:ea typeface="MS PGothic" panose="020B0600070205080204" pitchFamily="34" charset="-128"/>
              </a:defRPr>
            </a:lvl3pPr>
            <a:lvl4pPr marL="1600200" indent="-228600" defTabSz="863600">
              <a:defRPr sz="2100">
                <a:solidFill>
                  <a:schemeClr val="tx1"/>
                </a:solidFill>
                <a:latin typeface="Times New Roman" panose="02020603050405020304" pitchFamily="18" charset="0"/>
                <a:ea typeface="MS PGothic" panose="020B0600070205080204" pitchFamily="34" charset="-128"/>
              </a:defRPr>
            </a:lvl4pPr>
            <a:lvl5pPr marL="2057400" indent="-228600" defTabSz="863600">
              <a:defRPr sz="21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9pPr>
          </a:lstStyle>
          <a:p>
            <a:r>
              <a:rPr lang="en-AU" altLang="zh-CN" sz="4000" b="1" dirty="0">
                <a:solidFill>
                  <a:srgbClr val="002060"/>
                </a:solidFill>
                <a:latin typeface="+mn-lt"/>
                <a:ea typeface="SimSun" panose="02010600030101010101" pitchFamily="2" charset="-122"/>
              </a:rPr>
              <a:t>Conclusion</a:t>
            </a:r>
            <a:r>
              <a:rPr lang="en-AU" altLang="zh-CN" sz="4000" dirty="0">
                <a:solidFill>
                  <a:srgbClr val="002060"/>
                </a:solidFill>
                <a:latin typeface="Arial" panose="020B0604020202020204" pitchFamily="34" charset="0"/>
                <a:ea typeface="SimSun" panose="02010600030101010101" pitchFamily="2" charset="-122"/>
              </a:rPr>
              <a:t> </a:t>
            </a:r>
            <a:endParaRPr lang="en-AU" altLang="zh-CN" sz="4000" dirty="0">
              <a:solidFill>
                <a:srgbClr val="002060"/>
              </a:solidFill>
              <a:ea typeface="SimSun" panose="02010600030101010101" pitchFamily="2" charset="-122"/>
            </a:endParaRPr>
          </a:p>
        </p:txBody>
      </p:sp>
      <p:sp>
        <p:nvSpPr>
          <p:cNvPr id="2070" name="TextBox 409"/>
          <p:cNvSpPr txBox="1">
            <a:spLocks noChangeArrowheads="1"/>
          </p:cNvSpPr>
          <p:nvPr/>
        </p:nvSpPr>
        <p:spPr bwMode="auto">
          <a:xfrm>
            <a:off x="20147098" y="33758001"/>
            <a:ext cx="9561650" cy="4169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4418" tIns="7209" rIns="14418" bIns="7209">
            <a:spAutoFit/>
          </a:bodyPr>
          <a:lstStyle>
            <a:lvl1pPr>
              <a:defRPr sz="2100">
                <a:solidFill>
                  <a:schemeClr val="tx1"/>
                </a:solidFill>
                <a:latin typeface="Times New Roman" panose="02020603050405020304" pitchFamily="18" charset="0"/>
                <a:ea typeface="MS PGothic" panose="020B0600070205080204" pitchFamily="34" charset="-128"/>
              </a:defRPr>
            </a:lvl1pPr>
            <a:lvl2pPr marL="742950" indent="-285750">
              <a:defRPr sz="2100">
                <a:solidFill>
                  <a:schemeClr val="tx1"/>
                </a:solidFill>
                <a:latin typeface="Times New Roman" panose="02020603050405020304" pitchFamily="18" charset="0"/>
                <a:ea typeface="MS PGothic" panose="020B0600070205080204" pitchFamily="34" charset="-128"/>
              </a:defRPr>
            </a:lvl2pPr>
            <a:lvl3pPr marL="1143000" indent="-228600">
              <a:defRPr sz="2100">
                <a:solidFill>
                  <a:schemeClr val="tx1"/>
                </a:solidFill>
                <a:latin typeface="Times New Roman" panose="02020603050405020304" pitchFamily="18" charset="0"/>
                <a:ea typeface="MS PGothic" panose="020B0600070205080204" pitchFamily="34" charset="-128"/>
              </a:defRPr>
            </a:lvl3pPr>
            <a:lvl4pPr marL="1600200" indent="-228600">
              <a:defRPr sz="2100">
                <a:solidFill>
                  <a:schemeClr val="tx1"/>
                </a:solidFill>
                <a:latin typeface="Times New Roman" panose="02020603050405020304" pitchFamily="18" charset="0"/>
                <a:ea typeface="MS PGothic" panose="020B0600070205080204" pitchFamily="34" charset="-128"/>
              </a:defRPr>
            </a:lvl4pPr>
            <a:lvl5pPr marL="2057400" indent="-228600">
              <a:defRPr sz="21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9pPr>
          </a:lstStyle>
          <a:p>
            <a:pPr algn="just">
              <a:lnSpc>
                <a:spcPct val="150000"/>
              </a:lnSpc>
            </a:pPr>
            <a:r>
              <a:rPr lang="en-AU" sz="2000" dirty="0">
                <a:latin typeface="+mn-lt"/>
              </a:rPr>
              <a:t>The </a:t>
            </a:r>
            <a:r>
              <a:rPr lang="en-AU" sz="2000" i="1" dirty="0">
                <a:latin typeface="+mn-lt"/>
              </a:rPr>
              <a:t>Check, Think and Act</a:t>
            </a:r>
            <a:r>
              <a:rPr lang="en-AU" sz="2000" b="1" dirty="0">
                <a:latin typeface="+mn-lt"/>
              </a:rPr>
              <a:t> </a:t>
            </a:r>
            <a:r>
              <a:rPr lang="en-AU" sz="2000" dirty="0">
                <a:latin typeface="+mn-lt"/>
              </a:rPr>
              <a:t>resource was proven to be statistically significant in its ability to effectively teach third year podiatry students how to interpret blood glucose levels in managing diabetes. The resource is likely to be an effective education strategy for students in other undergraduate podiatry programmes across Australia as well as a patient education resource in their clinical work. </a:t>
            </a:r>
          </a:p>
          <a:p>
            <a:pPr algn="just">
              <a:lnSpc>
                <a:spcPct val="150000"/>
              </a:lnSpc>
            </a:pPr>
            <a:r>
              <a:rPr lang="en-AU" sz="2000" dirty="0">
                <a:latin typeface="+mn-lt"/>
              </a:rPr>
              <a:t>Further validation of the </a:t>
            </a:r>
            <a:r>
              <a:rPr lang="en-AU" sz="2000" i="1" dirty="0">
                <a:latin typeface="+mn-lt"/>
              </a:rPr>
              <a:t>Check, Think and Act</a:t>
            </a:r>
            <a:r>
              <a:rPr lang="en-AU" sz="2000" dirty="0">
                <a:latin typeface="+mn-lt"/>
              </a:rPr>
              <a:t> resource is required including the longer term retention of knowledge of this cohort of 3</a:t>
            </a:r>
            <a:r>
              <a:rPr lang="en-AU" sz="2000" baseline="30000" dirty="0">
                <a:latin typeface="+mn-lt"/>
              </a:rPr>
              <a:t>rd</a:t>
            </a:r>
            <a:r>
              <a:rPr lang="en-AU" sz="2000" dirty="0">
                <a:latin typeface="+mn-lt"/>
              </a:rPr>
              <a:t> year podiatry students. Validation of resource use with people with diabetes, health professionals and other undergraduate health students is also required. </a:t>
            </a:r>
          </a:p>
        </p:txBody>
      </p:sp>
      <p:sp>
        <p:nvSpPr>
          <p:cNvPr id="2072" name="TextBox 411"/>
          <p:cNvSpPr txBox="1">
            <a:spLocks noChangeArrowheads="1"/>
          </p:cNvSpPr>
          <p:nvPr/>
        </p:nvSpPr>
        <p:spPr bwMode="auto">
          <a:xfrm>
            <a:off x="633539" y="13600728"/>
            <a:ext cx="8162839" cy="223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4418" tIns="7209" rIns="14418" bIns="7209">
            <a:spAutoFit/>
          </a:bodyPr>
          <a:lstStyle>
            <a:lvl1pPr>
              <a:defRPr sz="2100">
                <a:solidFill>
                  <a:schemeClr val="tx1"/>
                </a:solidFill>
                <a:latin typeface="Times New Roman" panose="02020603050405020304" pitchFamily="18" charset="0"/>
                <a:ea typeface="MS PGothic" panose="020B0600070205080204" pitchFamily="34" charset="-128"/>
              </a:defRPr>
            </a:lvl1pPr>
            <a:lvl2pPr marL="742950" indent="-285750">
              <a:defRPr sz="2100">
                <a:solidFill>
                  <a:schemeClr val="tx1"/>
                </a:solidFill>
                <a:latin typeface="Times New Roman" panose="02020603050405020304" pitchFamily="18" charset="0"/>
                <a:ea typeface="MS PGothic" panose="020B0600070205080204" pitchFamily="34" charset="-128"/>
              </a:defRPr>
            </a:lvl2pPr>
            <a:lvl3pPr marL="1143000" indent="-228600">
              <a:defRPr sz="2100">
                <a:solidFill>
                  <a:schemeClr val="tx1"/>
                </a:solidFill>
                <a:latin typeface="Times New Roman" panose="02020603050405020304" pitchFamily="18" charset="0"/>
                <a:ea typeface="MS PGothic" panose="020B0600070205080204" pitchFamily="34" charset="-128"/>
              </a:defRPr>
            </a:lvl3pPr>
            <a:lvl4pPr marL="1600200" indent="-228600">
              <a:defRPr sz="2100">
                <a:solidFill>
                  <a:schemeClr val="tx1"/>
                </a:solidFill>
                <a:latin typeface="Times New Roman" panose="02020603050405020304" pitchFamily="18" charset="0"/>
                <a:ea typeface="MS PGothic" panose="020B0600070205080204" pitchFamily="34" charset="-128"/>
              </a:defRPr>
            </a:lvl4pPr>
            <a:lvl5pPr marL="2057400" indent="-228600">
              <a:defRPr sz="21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9pPr>
          </a:lstStyle>
          <a:p>
            <a:pPr algn="just">
              <a:lnSpc>
                <a:spcPct val="150000"/>
              </a:lnSpc>
            </a:pPr>
            <a:r>
              <a:rPr lang="en-AU" sz="3200" b="1" dirty="0">
                <a:latin typeface="+mn-lt"/>
              </a:rPr>
              <a:t>Assess the effectiveness of the </a:t>
            </a:r>
            <a:r>
              <a:rPr lang="en-AU" sz="3200" b="1" i="1" dirty="0">
                <a:latin typeface="+mn-lt"/>
              </a:rPr>
              <a:t>Check, Think and Act </a:t>
            </a:r>
            <a:r>
              <a:rPr lang="en-AU" sz="3200" b="1" dirty="0">
                <a:latin typeface="+mn-lt"/>
              </a:rPr>
              <a:t>paper based resource to teach third year podiatry students how to interpret BGLs.</a:t>
            </a:r>
            <a:endParaRPr lang="en-AU" altLang="en-US" sz="3200" b="1" dirty="0">
              <a:latin typeface="+mn-lt"/>
              <a:cs typeface="Arial" panose="020B0604020202020204" pitchFamily="34" charset="0"/>
            </a:endParaRPr>
          </a:p>
        </p:txBody>
      </p:sp>
      <p:sp>
        <p:nvSpPr>
          <p:cNvPr id="64" name="Content Placeholder 5"/>
          <p:cNvSpPr txBox="1">
            <a:spLocks/>
          </p:cNvSpPr>
          <p:nvPr/>
        </p:nvSpPr>
        <p:spPr>
          <a:xfrm>
            <a:off x="637355" y="5630993"/>
            <a:ext cx="8832023" cy="5991384"/>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AU" sz="2000" dirty="0">
                <a:solidFill>
                  <a:srgbClr val="333333"/>
                </a:solidFill>
              </a:rPr>
              <a:t>The </a:t>
            </a:r>
            <a:r>
              <a:rPr lang="en-AU" sz="2000" i="1" dirty="0">
                <a:solidFill>
                  <a:srgbClr val="333333"/>
                </a:solidFill>
              </a:rPr>
              <a:t>Check, Think and Act</a:t>
            </a:r>
            <a:r>
              <a:rPr lang="en-AU" sz="2000" dirty="0">
                <a:solidFill>
                  <a:srgbClr val="333333"/>
                </a:solidFill>
              </a:rPr>
              <a:t> paper-based resource was designed to educate and support people with type 1 and type 2 diabetes to understand and act on their capillary blood glucose levels (BGLs) when self blood glucose monitoring. </a:t>
            </a:r>
          </a:p>
          <a:p>
            <a:pPr marL="0" indent="0" algn="just">
              <a:lnSpc>
                <a:spcPct val="150000"/>
              </a:lnSpc>
              <a:buNone/>
            </a:pPr>
            <a:r>
              <a:rPr lang="en-AU" sz="2000" dirty="0">
                <a:solidFill>
                  <a:srgbClr val="333333"/>
                </a:solidFill>
              </a:rPr>
              <a:t>Anecdotally the resource has been well accepted by people with diabetes and improvements observed in their ability to use their blood glucose monitoring in a more proactive approach. </a:t>
            </a:r>
          </a:p>
          <a:p>
            <a:pPr marL="0" indent="0" algn="just">
              <a:lnSpc>
                <a:spcPct val="150000"/>
              </a:lnSpc>
              <a:buNone/>
            </a:pPr>
            <a:r>
              <a:rPr lang="en-AU" sz="2000" dirty="0"/>
              <a:t>While not previously used in student teaching, it was felt the resource could be an effective education method to educate </a:t>
            </a:r>
            <a:r>
              <a:rPr lang="en-AU" sz="2000" dirty="0">
                <a:solidFill>
                  <a:srgbClr val="333333"/>
                </a:solidFill>
              </a:rPr>
              <a:t>podiatry undergraduate students in the role of blood glucose monitoring and meaning of blood glucose levels in diabetes care.</a:t>
            </a:r>
          </a:p>
          <a:p>
            <a:pPr marL="0" indent="0" algn="just">
              <a:lnSpc>
                <a:spcPct val="150000"/>
              </a:lnSpc>
              <a:buNone/>
            </a:pPr>
            <a:r>
              <a:rPr lang="en-AU" sz="2000" dirty="0">
                <a:solidFill>
                  <a:srgbClr val="333333"/>
                </a:solidFill>
              </a:rPr>
              <a:t>This study conducted an initial validation of the </a:t>
            </a:r>
            <a:r>
              <a:rPr lang="en-AU" sz="2000" i="1" dirty="0">
                <a:solidFill>
                  <a:srgbClr val="333333"/>
                </a:solidFill>
              </a:rPr>
              <a:t>Check, Think and Act </a:t>
            </a:r>
            <a:r>
              <a:rPr lang="en-AU" sz="2000" dirty="0">
                <a:solidFill>
                  <a:srgbClr val="333333"/>
                </a:solidFill>
              </a:rPr>
              <a:t>resource to establish the robustness of the resource in </a:t>
            </a:r>
            <a:r>
              <a:rPr lang="en-AU" sz="2000" dirty="0"/>
              <a:t>achieving</a:t>
            </a:r>
            <a:r>
              <a:rPr lang="en-AU" sz="2000" dirty="0">
                <a:solidFill>
                  <a:srgbClr val="333333"/>
                </a:solidFill>
              </a:rPr>
              <a:t> its purpose and its potential use as an effective teaching tool within podiatry undergraduate health curriculums. </a:t>
            </a:r>
            <a:endParaRPr lang="en-AU" sz="2000" dirty="0"/>
          </a:p>
        </p:txBody>
      </p:sp>
      <p:sp>
        <p:nvSpPr>
          <p:cNvPr id="66" name="Text Box 12"/>
          <p:cNvSpPr txBox="1">
            <a:spLocks noChangeArrowheads="1"/>
          </p:cNvSpPr>
          <p:nvPr/>
        </p:nvSpPr>
        <p:spPr bwMode="auto">
          <a:xfrm>
            <a:off x="633539" y="4785638"/>
            <a:ext cx="2811210" cy="629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625" tIns="6812" rIns="13625" bIns="6812">
            <a:spAutoFit/>
          </a:bodyPr>
          <a:lstStyle>
            <a:lvl1pPr defTabSz="863600">
              <a:defRPr sz="2100">
                <a:solidFill>
                  <a:schemeClr val="tx1"/>
                </a:solidFill>
                <a:latin typeface="Times New Roman" panose="02020603050405020304" pitchFamily="18" charset="0"/>
                <a:ea typeface="MS PGothic" panose="020B0600070205080204" pitchFamily="34" charset="-128"/>
              </a:defRPr>
            </a:lvl1pPr>
            <a:lvl2pPr marL="742950" indent="-285750" defTabSz="863600">
              <a:defRPr sz="2100">
                <a:solidFill>
                  <a:schemeClr val="tx1"/>
                </a:solidFill>
                <a:latin typeface="Times New Roman" panose="02020603050405020304" pitchFamily="18" charset="0"/>
                <a:ea typeface="MS PGothic" panose="020B0600070205080204" pitchFamily="34" charset="-128"/>
              </a:defRPr>
            </a:lvl2pPr>
            <a:lvl3pPr marL="1143000" indent="-228600" defTabSz="863600">
              <a:defRPr sz="2100">
                <a:solidFill>
                  <a:schemeClr val="tx1"/>
                </a:solidFill>
                <a:latin typeface="Times New Roman" panose="02020603050405020304" pitchFamily="18" charset="0"/>
                <a:ea typeface="MS PGothic" panose="020B0600070205080204" pitchFamily="34" charset="-128"/>
              </a:defRPr>
            </a:lvl3pPr>
            <a:lvl4pPr marL="1600200" indent="-228600" defTabSz="863600">
              <a:defRPr sz="2100">
                <a:solidFill>
                  <a:schemeClr val="tx1"/>
                </a:solidFill>
                <a:latin typeface="Times New Roman" panose="02020603050405020304" pitchFamily="18" charset="0"/>
                <a:ea typeface="MS PGothic" panose="020B0600070205080204" pitchFamily="34" charset="-128"/>
              </a:defRPr>
            </a:lvl4pPr>
            <a:lvl5pPr marL="2057400" indent="-228600" defTabSz="863600">
              <a:defRPr sz="21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9pPr>
          </a:lstStyle>
          <a:p>
            <a:r>
              <a:rPr lang="en-AU" altLang="zh-CN" sz="4000" b="1" dirty="0">
                <a:solidFill>
                  <a:srgbClr val="002060"/>
                </a:solidFill>
                <a:latin typeface="+mn-lt"/>
                <a:ea typeface="SimSun" panose="02010600030101010101" pitchFamily="2" charset="-122"/>
              </a:rPr>
              <a:t>Introduction</a:t>
            </a:r>
          </a:p>
        </p:txBody>
      </p:sp>
      <p:sp>
        <p:nvSpPr>
          <p:cNvPr id="67" name="TextBox 412"/>
          <p:cNvSpPr txBox="1">
            <a:spLocks noChangeArrowheads="1"/>
          </p:cNvSpPr>
          <p:nvPr/>
        </p:nvSpPr>
        <p:spPr bwMode="auto">
          <a:xfrm>
            <a:off x="10148993" y="25982615"/>
            <a:ext cx="9143727" cy="57340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4418" tIns="7209" rIns="14418" bIns="7209">
            <a:spAutoFit/>
          </a:bodyPr>
          <a:lstStyle>
            <a:lvl1pPr marL="307975" indent="-307975" algn="l" defTabSz="914400" rtl="0" eaLnBrk="1" latinLnBrk="0" hangingPunct="1">
              <a:lnSpc>
                <a:spcPct val="90000"/>
              </a:lnSpc>
              <a:spcBef>
                <a:spcPts val="1000"/>
              </a:spcBef>
              <a:buFont typeface="Arial" panose="020B0604020202020204" pitchFamily="34" charset="0"/>
              <a:buChar char="•"/>
              <a:defRPr sz="21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Times New Roman" panose="02020603050405020304" pitchFamily="18" charset="0"/>
                <a:ea typeface="MS PGothic" panose="020B060007020508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Times New Roman" panose="02020603050405020304" pitchFamily="18" charset="0"/>
                <a:ea typeface="MS PGothic" panose="020B060007020508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Times New Roman" panose="02020603050405020304" pitchFamily="18" charset="0"/>
                <a:ea typeface="MS PGothic" panose="020B060007020508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Times New Roman" panose="02020603050405020304" pitchFamily="18" charset="0"/>
                <a:ea typeface="MS PGothic" panose="020B0600070205080204" pitchFamily="34" charset="-128"/>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2100" kern="1200">
                <a:solidFill>
                  <a:schemeClr val="tx1"/>
                </a:solidFill>
                <a:latin typeface="Times New Roman" panose="02020603050405020304" pitchFamily="18" charset="0"/>
                <a:ea typeface="MS PGothic" panose="020B0600070205080204" pitchFamily="34" charset="-128"/>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2100" kern="1200">
                <a:solidFill>
                  <a:schemeClr val="tx1"/>
                </a:solidFill>
                <a:latin typeface="Times New Roman" panose="02020603050405020304" pitchFamily="18" charset="0"/>
                <a:ea typeface="MS PGothic" panose="020B0600070205080204" pitchFamily="34" charset="-128"/>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2100" kern="1200">
                <a:solidFill>
                  <a:schemeClr val="tx1"/>
                </a:solidFill>
                <a:latin typeface="Times New Roman" panose="02020603050405020304" pitchFamily="18" charset="0"/>
                <a:ea typeface="MS PGothic" panose="020B0600070205080204" pitchFamily="34" charset="-128"/>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2100" kern="1200">
                <a:solidFill>
                  <a:schemeClr val="tx1"/>
                </a:solidFill>
                <a:latin typeface="Times New Roman" panose="02020603050405020304" pitchFamily="18" charset="0"/>
                <a:ea typeface="MS PGothic" panose="020B0600070205080204" pitchFamily="34" charset="-128"/>
                <a:cs typeface="+mn-cs"/>
              </a:defRPr>
            </a:lvl9pPr>
          </a:lstStyle>
          <a:p>
            <a:pPr marL="0" indent="0" algn="just">
              <a:lnSpc>
                <a:spcPct val="150000"/>
              </a:lnSpc>
              <a:buNone/>
            </a:pPr>
            <a:r>
              <a:rPr lang="en-AU" sz="2000" dirty="0">
                <a:latin typeface="+mn-lt"/>
                <a:cs typeface="Arial" panose="020B0604020202020204" pitchFamily="34" charset="0"/>
              </a:rPr>
              <a:t>Thirty-six students completed both pre-teaching and post-teaching session questionnaires. One student response was incomplete and subsequently withdrawn from the sample (n=35). Results were collated and compiled using an Excel spreadsheet. </a:t>
            </a:r>
          </a:p>
          <a:p>
            <a:pPr marL="0" indent="0" algn="just">
              <a:lnSpc>
                <a:spcPct val="150000"/>
              </a:lnSpc>
              <a:buNone/>
            </a:pPr>
            <a:r>
              <a:rPr lang="en-AU" sz="2000" dirty="0">
                <a:latin typeface="+mn-lt"/>
                <a:cs typeface="Arial" panose="020B0604020202020204" pitchFamily="34" charset="0"/>
              </a:rPr>
              <a:t>Participants were asked in the pre-teaching questionnaire  ”Do you have diabetes or any experience in diabetes care?”  Three of thirty-five (8.6%) participants responded yes.</a:t>
            </a:r>
          </a:p>
          <a:p>
            <a:pPr marL="0" indent="0" algn="just">
              <a:lnSpc>
                <a:spcPct val="150000"/>
              </a:lnSpc>
              <a:buNone/>
            </a:pPr>
            <a:r>
              <a:rPr lang="en-AU" sz="2000" dirty="0">
                <a:latin typeface="+mn-lt"/>
                <a:cs typeface="Arial" panose="020B0604020202020204" pitchFamily="34" charset="0"/>
              </a:rPr>
              <a:t>The targets identified as ‘correct’ in evaluating the questionnaire were:</a:t>
            </a:r>
          </a:p>
          <a:p>
            <a:pPr marL="0" indent="0">
              <a:lnSpc>
                <a:spcPct val="150000"/>
              </a:lnSpc>
              <a:buNone/>
            </a:pPr>
            <a:r>
              <a:rPr lang="en-AU" sz="2000" dirty="0">
                <a:latin typeface="+mn-lt"/>
                <a:cs typeface="Arial" panose="020B0604020202020204" pitchFamily="34" charset="0"/>
              </a:rPr>
              <a:t>	                 Before meals             4 – 7 mmol/L</a:t>
            </a:r>
          </a:p>
          <a:p>
            <a:pPr marL="0" indent="0">
              <a:lnSpc>
                <a:spcPct val="150000"/>
              </a:lnSpc>
              <a:buNone/>
            </a:pPr>
            <a:r>
              <a:rPr lang="en-AU" sz="2000" dirty="0">
                <a:latin typeface="+mn-lt"/>
                <a:cs typeface="Arial" panose="020B0604020202020204" pitchFamily="34" charset="0"/>
              </a:rPr>
              <a:t>                                 2 hrs after meals       4 – 8 mmol/L</a:t>
            </a:r>
          </a:p>
          <a:p>
            <a:pPr marL="0" indent="0" algn="just">
              <a:lnSpc>
                <a:spcPct val="150000"/>
              </a:lnSpc>
              <a:buNone/>
            </a:pPr>
            <a:r>
              <a:rPr lang="en-AU" sz="2000" dirty="0">
                <a:latin typeface="+mn-lt"/>
                <a:cs typeface="Arial" panose="020B0604020202020204" pitchFamily="34" charset="0"/>
              </a:rPr>
              <a:t>Analysis of the results using Student's paired t-test, identified a p value &lt; 0.001 for the question asking students to state the target blood glucose levels for most people with diabetes before and 2 hours after results  (Q.6) Refer Table 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24" y="40287813"/>
            <a:ext cx="4283242" cy="135048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539" y="16435046"/>
            <a:ext cx="8102248" cy="3787709"/>
          </a:xfrm>
          <a:prstGeom prst="rect">
            <a:avLst/>
          </a:prstGeom>
          <a:ln>
            <a:solidFill>
              <a:srgbClr val="0D0D4B"/>
            </a:solidFill>
          </a:ln>
        </p:spPr>
      </p:pic>
      <p:sp>
        <p:nvSpPr>
          <p:cNvPr id="6" name="TextBox 5"/>
          <p:cNvSpPr txBox="1"/>
          <p:nvPr/>
        </p:nvSpPr>
        <p:spPr>
          <a:xfrm>
            <a:off x="628729" y="21799130"/>
            <a:ext cx="8888281" cy="17635597"/>
          </a:xfrm>
          <a:prstGeom prst="rect">
            <a:avLst/>
          </a:prstGeom>
          <a:noFill/>
        </p:spPr>
        <p:txBody>
          <a:bodyPr wrap="square" rtlCol="0">
            <a:spAutoFit/>
          </a:bodyPr>
          <a:lstStyle/>
          <a:p>
            <a:pPr algn="just">
              <a:lnSpc>
                <a:spcPct val="150000"/>
              </a:lnSpc>
            </a:pPr>
            <a:r>
              <a:rPr lang="en-AU" sz="2000" dirty="0"/>
              <a:t>Students commencing their third year of the Bachelor of Podiatry program at the University of South Australia attended a 1.5 hour tutorial on diabetes and blood glucose monitoring in February 2016 as part of their pre-clinical teaching block. The </a:t>
            </a:r>
            <a:r>
              <a:rPr lang="en-AU" sz="2000" i="1" dirty="0"/>
              <a:t>Check, Think and Act</a:t>
            </a:r>
            <a:r>
              <a:rPr lang="en-AU" sz="2000" dirty="0"/>
              <a:t> resource was used to teach the students the interpretation of blood glucose levels in people with diabetes. </a:t>
            </a:r>
          </a:p>
          <a:p>
            <a:pPr algn="just">
              <a:lnSpc>
                <a:spcPct val="150000"/>
              </a:lnSpc>
            </a:pPr>
            <a:endParaRPr lang="en-AU" sz="2000" dirty="0"/>
          </a:p>
          <a:p>
            <a:pPr algn="just">
              <a:lnSpc>
                <a:spcPct val="150000"/>
              </a:lnSpc>
            </a:pPr>
            <a:r>
              <a:rPr lang="en-AU" sz="2000" dirty="0"/>
              <a:t>This study was undertaken in three parts: </a:t>
            </a:r>
          </a:p>
          <a:p>
            <a:pPr algn="just">
              <a:lnSpc>
                <a:spcPct val="150000"/>
              </a:lnSpc>
            </a:pPr>
            <a:endParaRPr lang="en-AU" sz="2000" dirty="0"/>
          </a:p>
          <a:p>
            <a:pPr algn="just">
              <a:lnSpc>
                <a:spcPct val="150000"/>
              </a:lnSpc>
            </a:pPr>
            <a:r>
              <a:rPr lang="en-AU" sz="2000" b="1" dirty="0"/>
              <a:t>Part 1: </a:t>
            </a:r>
            <a:r>
              <a:rPr lang="en-AU" sz="2000" dirty="0"/>
              <a:t>Pre teaching knowledge was assessed using a 3-item non-validated</a:t>
            </a:r>
          </a:p>
          <a:p>
            <a:pPr algn="just">
              <a:lnSpc>
                <a:spcPct val="150000"/>
              </a:lnSpc>
            </a:pPr>
            <a:r>
              <a:rPr lang="en-AU" sz="2000" dirty="0"/>
              <a:t>            questionnaire comprising yes/no; Likert scale (1 = Poor – 10 =   </a:t>
            </a:r>
          </a:p>
          <a:p>
            <a:pPr algn="just">
              <a:lnSpc>
                <a:spcPct val="150000"/>
              </a:lnSpc>
            </a:pPr>
            <a:r>
              <a:rPr lang="en-AU" sz="2000" dirty="0"/>
              <a:t>            Excellent) (Refer Figure 1) and short answer questions </a:t>
            </a:r>
          </a:p>
          <a:p>
            <a:pPr algn="just">
              <a:lnSpc>
                <a:spcPct val="150000"/>
              </a:lnSpc>
            </a:pPr>
            <a:r>
              <a:rPr lang="en-AU" sz="2000" dirty="0"/>
              <a:t>            (Refer Figure 2) </a:t>
            </a:r>
          </a:p>
          <a:p>
            <a:pPr algn="just">
              <a:lnSpc>
                <a:spcPct val="150000"/>
              </a:lnSpc>
            </a:pPr>
            <a:endParaRPr lang="en-AU" sz="2000" dirty="0"/>
          </a:p>
          <a:p>
            <a:pPr algn="just">
              <a:lnSpc>
                <a:spcPct val="150000"/>
              </a:lnSpc>
            </a:pPr>
            <a:r>
              <a:rPr lang="en-AU" sz="2000" dirty="0"/>
              <a:t> </a:t>
            </a:r>
          </a:p>
          <a:p>
            <a:pPr algn="just">
              <a:lnSpc>
                <a:spcPct val="150000"/>
              </a:lnSpc>
            </a:pPr>
            <a:endParaRPr lang="en-AU" sz="2000" dirty="0"/>
          </a:p>
          <a:p>
            <a:pPr algn="just">
              <a:lnSpc>
                <a:spcPct val="150000"/>
              </a:lnSpc>
            </a:pPr>
            <a:endParaRPr lang="en-AU" sz="2000" dirty="0"/>
          </a:p>
          <a:p>
            <a:pPr algn="just">
              <a:lnSpc>
                <a:spcPct val="150000"/>
              </a:lnSpc>
            </a:pPr>
            <a:endParaRPr lang="en-AU" sz="2000" dirty="0"/>
          </a:p>
          <a:p>
            <a:pPr algn="just">
              <a:lnSpc>
                <a:spcPct val="150000"/>
              </a:lnSpc>
            </a:pPr>
            <a:endParaRPr lang="en-AU" sz="2000" dirty="0"/>
          </a:p>
          <a:p>
            <a:pPr algn="just">
              <a:lnSpc>
                <a:spcPct val="150000"/>
              </a:lnSpc>
            </a:pPr>
            <a:endParaRPr lang="en-AU" sz="2000" dirty="0"/>
          </a:p>
          <a:p>
            <a:pPr algn="just">
              <a:lnSpc>
                <a:spcPct val="150000"/>
              </a:lnSpc>
            </a:pPr>
            <a:endParaRPr lang="en-AU" sz="2000" dirty="0"/>
          </a:p>
          <a:p>
            <a:pPr algn="just">
              <a:lnSpc>
                <a:spcPct val="150000"/>
              </a:lnSpc>
            </a:pPr>
            <a:endParaRPr lang="en-AU" sz="2000" dirty="0"/>
          </a:p>
          <a:p>
            <a:pPr algn="just">
              <a:lnSpc>
                <a:spcPct val="150000"/>
              </a:lnSpc>
            </a:pPr>
            <a:endParaRPr lang="en-AU" sz="2000" b="1" dirty="0"/>
          </a:p>
          <a:p>
            <a:pPr algn="just">
              <a:lnSpc>
                <a:spcPct val="150000"/>
              </a:lnSpc>
            </a:pPr>
            <a:endParaRPr lang="en-AU" sz="2000" b="1" dirty="0"/>
          </a:p>
          <a:p>
            <a:pPr algn="just">
              <a:lnSpc>
                <a:spcPct val="150000"/>
              </a:lnSpc>
            </a:pPr>
            <a:endParaRPr lang="en-AU" sz="2000" b="1" dirty="0"/>
          </a:p>
          <a:p>
            <a:pPr algn="just">
              <a:lnSpc>
                <a:spcPct val="150000"/>
              </a:lnSpc>
            </a:pPr>
            <a:endParaRPr lang="en-AU" sz="2000" b="1" dirty="0"/>
          </a:p>
          <a:p>
            <a:pPr algn="just">
              <a:lnSpc>
                <a:spcPct val="150000"/>
              </a:lnSpc>
            </a:pPr>
            <a:endParaRPr lang="en-AU" sz="2000" b="1" dirty="0"/>
          </a:p>
          <a:p>
            <a:pPr algn="just">
              <a:lnSpc>
                <a:spcPct val="150000"/>
              </a:lnSpc>
            </a:pPr>
            <a:endParaRPr lang="en-AU" sz="2000" b="1" dirty="0"/>
          </a:p>
          <a:p>
            <a:pPr algn="just">
              <a:lnSpc>
                <a:spcPct val="150000"/>
              </a:lnSpc>
            </a:pPr>
            <a:endParaRPr lang="en-AU" sz="2000" b="1" dirty="0"/>
          </a:p>
          <a:p>
            <a:pPr algn="just">
              <a:lnSpc>
                <a:spcPct val="150000"/>
              </a:lnSpc>
            </a:pPr>
            <a:endParaRPr lang="en-AU" sz="2000" b="1" dirty="0"/>
          </a:p>
          <a:p>
            <a:pPr algn="just">
              <a:lnSpc>
                <a:spcPct val="150000"/>
              </a:lnSpc>
            </a:pPr>
            <a:r>
              <a:rPr lang="en-AU" sz="2000" b="1" dirty="0"/>
              <a:t>Part 2: </a:t>
            </a:r>
            <a:r>
              <a:rPr lang="en-AU" sz="2000" dirty="0"/>
              <a:t>Presentation to the students, by a Credentialled Diabetes Educator,</a:t>
            </a:r>
          </a:p>
          <a:p>
            <a:pPr algn="just">
              <a:lnSpc>
                <a:spcPct val="150000"/>
              </a:lnSpc>
            </a:pPr>
            <a:r>
              <a:rPr lang="en-AU" sz="2000" dirty="0"/>
              <a:t>             on the use of the </a:t>
            </a:r>
            <a:r>
              <a:rPr lang="en-AU" sz="2000" i="1" dirty="0"/>
              <a:t>Check, Think and Act r</a:t>
            </a:r>
            <a:r>
              <a:rPr lang="en-AU" sz="2000" dirty="0"/>
              <a:t>esource in podiatry clinical</a:t>
            </a:r>
          </a:p>
          <a:p>
            <a:pPr algn="just">
              <a:lnSpc>
                <a:spcPct val="150000"/>
              </a:lnSpc>
            </a:pPr>
            <a:r>
              <a:rPr lang="en-AU" sz="2000" dirty="0"/>
              <a:t>            settings. </a:t>
            </a:r>
          </a:p>
          <a:p>
            <a:pPr algn="just">
              <a:lnSpc>
                <a:spcPct val="150000"/>
              </a:lnSpc>
            </a:pPr>
            <a:endParaRPr lang="en-AU" sz="2000" dirty="0"/>
          </a:p>
          <a:p>
            <a:pPr algn="just">
              <a:lnSpc>
                <a:spcPct val="150000"/>
              </a:lnSpc>
            </a:pPr>
            <a:r>
              <a:rPr lang="en-AU" sz="2000" b="1" dirty="0"/>
              <a:t>Part 3: </a:t>
            </a:r>
            <a:r>
              <a:rPr lang="en-AU" sz="2000" dirty="0"/>
              <a:t>Post teaching students completed a 15-item non-validated questionnaire</a:t>
            </a:r>
          </a:p>
          <a:p>
            <a:pPr algn="just">
              <a:lnSpc>
                <a:spcPct val="150000"/>
              </a:lnSpc>
            </a:pPr>
            <a:r>
              <a:rPr lang="en-AU" sz="2000" dirty="0"/>
              <a:t>             that included open-ended and Likert scale questions. </a:t>
            </a:r>
          </a:p>
          <a:p>
            <a:pPr algn="just">
              <a:lnSpc>
                <a:spcPct val="150000"/>
              </a:lnSpc>
            </a:pPr>
            <a:endParaRPr lang="en-AU" sz="2000" dirty="0"/>
          </a:p>
          <a:p>
            <a:pPr algn="just">
              <a:lnSpc>
                <a:spcPct val="150000"/>
              </a:lnSpc>
            </a:pPr>
            <a:r>
              <a:rPr lang="en-AU" sz="2000" dirty="0"/>
              <a:t>Responses were compiled onto an Excel spreadsheet for statistical analysis using a Student's paired t-test.</a:t>
            </a:r>
          </a:p>
        </p:txBody>
      </p:sp>
      <p:graphicFrame>
        <p:nvGraphicFramePr>
          <p:cNvPr id="7" name="Table 6"/>
          <p:cNvGraphicFramePr>
            <a:graphicFrameLocks noGrp="1"/>
          </p:cNvGraphicFramePr>
          <p:nvPr>
            <p:extLst>
              <p:ext uri="{D42A27DB-BD31-4B8C-83A1-F6EECF244321}">
                <p14:modId xmlns:p14="http://schemas.microsoft.com/office/powerpoint/2010/main" val="2619618705"/>
              </p:ext>
            </p:extLst>
          </p:nvPr>
        </p:nvGraphicFramePr>
        <p:xfrm>
          <a:off x="10002912" y="32988004"/>
          <a:ext cx="9143727" cy="3505200"/>
        </p:xfrm>
        <a:graphic>
          <a:graphicData uri="http://schemas.openxmlformats.org/drawingml/2006/table">
            <a:tbl>
              <a:tblPr firstRow="1" bandRow="1">
                <a:tableStyleId>{74C1A8A3-306A-4EB7-A6B1-4F7E0EB9C5D6}</a:tableStyleId>
              </a:tblPr>
              <a:tblGrid>
                <a:gridCol w="5931503">
                  <a:extLst>
                    <a:ext uri="{9D8B030D-6E8A-4147-A177-3AD203B41FA5}">
                      <a16:colId xmlns:a16="http://schemas.microsoft.com/office/drawing/2014/main" val="1544034460"/>
                    </a:ext>
                  </a:extLst>
                </a:gridCol>
                <a:gridCol w="3212224">
                  <a:extLst>
                    <a:ext uri="{9D8B030D-6E8A-4147-A177-3AD203B41FA5}">
                      <a16:colId xmlns:a16="http://schemas.microsoft.com/office/drawing/2014/main" val="2835089826"/>
                    </a:ext>
                  </a:extLst>
                </a:gridCol>
              </a:tblGrid>
              <a:tr h="393788">
                <a:tc>
                  <a:txBody>
                    <a:bodyPr/>
                    <a:lstStyle/>
                    <a:p>
                      <a:r>
                        <a:rPr lang="en-AU" sz="2000" dirty="0"/>
                        <a:t>Questions</a:t>
                      </a:r>
                    </a:p>
                  </a:txBody>
                  <a:tcPr/>
                </a:tc>
                <a:tc>
                  <a:txBody>
                    <a:bodyPr/>
                    <a:lstStyle/>
                    <a:p>
                      <a:r>
                        <a:rPr lang="en-AU" sz="2000" dirty="0"/>
                        <a:t>Results (n=35)</a:t>
                      </a:r>
                    </a:p>
                  </a:txBody>
                  <a:tcPr/>
                </a:tc>
                <a:extLst>
                  <a:ext uri="{0D108BD9-81ED-4DB2-BD59-A6C34878D82A}">
                    <a16:rowId xmlns:a16="http://schemas.microsoft.com/office/drawing/2014/main" val="796429157"/>
                  </a:ext>
                </a:extLst>
              </a:tr>
              <a:tr h="696702">
                <a:tc rowSpan="2">
                  <a:txBody>
                    <a:bodyPr/>
                    <a:lstStyle/>
                    <a:p>
                      <a:r>
                        <a:rPr lang="en-AU" sz="2000" dirty="0"/>
                        <a:t>Q. 2 How do you rate your current understanding </a:t>
                      </a:r>
                      <a:r>
                        <a:rPr lang="en-AU" sz="2000" baseline="0" dirty="0"/>
                        <a:t>of</a:t>
                      </a:r>
                    </a:p>
                    <a:p>
                      <a:r>
                        <a:rPr lang="en-AU" sz="2000" baseline="0" dirty="0"/>
                        <a:t>        blood glucose levels in people with diabetes?</a:t>
                      </a:r>
                      <a:endParaRPr lang="en-AU" sz="2000" dirty="0">
                        <a:latin typeface="+mn-lt"/>
                      </a:endParaRPr>
                    </a:p>
                  </a:txBody>
                  <a:tcPr/>
                </a:tc>
                <a:tc>
                  <a:txBody>
                    <a:bodyPr/>
                    <a:lstStyle/>
                    <a:p>
                      <a:r>
                        <a:rPr lang="en-AU" sz="2000" dirty="0"/>
                        <a:t>Pre session: (Av.) 5.46/10              </a:t>
                      </a:r>
                    </a:p>
                    <a:p>
                      <a:r>
                        <a:rPr lang="en-AU" sz="2000" dirty="0"/>
                        <a:t>Range 4-9 on Likert scale</a:t>
                      </a:r>
                      <a:endParaRPr lang="en-AU" sz="2000" dirty="0">
                        <a:latin typeface="+mn-lt"/>
                      </a:endParaRPr>
                    </a:p>
                  </a:txBody>
                  <a:tcPr/>
                </a:tc>
                <a:extLst>
                  <a:ext uri="{0D108BD9-81ED-4DB2-BD59-A6C34878D82A}">
                    <a16:rowId xmlns:a16="http://schemas.microsoft.com/office/drawing/2014/main" val="982680520"/>
                  </a:ext>
                </a:extLst>
              </a:tr>
              <a:tr h="696702">
                <a:tc vMerge="1">
                  <a:txBody>
                    <a:bodyPr/>
                    <a:lstStyle/>
                    <a:p>
                      <a:endParaRPr lang="en-AU"/>
                    </a:p>
                  </a:txBody>
                  <a:tcPr/>
                </a:tc>
                <a:tc>
                  <a:txBody>
                    <a:bodyPr/>
                    <a:lstStyle/>
                    <a:p>
                      <a:r>
                        <a:rPr lang="en-AU" sz="2000" dirty="0"/>
                        <a:t>Post session: (Av.) 7.61/10</a:t>
                      </a:r>
                    </a:p>
                    <a:p>
                      <a:r>
                        <a:rPr lang="en-AU" sz="2000" dirty="0"/>
                        <a:t>Range 5-10 on Likert</a:t>
                      </a:r>
                      <a:r>
                        <a:rPr lang="en-AU" sz="2000" baseline="0" dirty="0"/>
                        <a:t> scale</a:t>
                      </a:r>
                      <a:endParaRPr lang="en-AU" sz="2000" dirty="0"/>
                    </a:p>
                  </a:txBody>
                  <a:tcPr/>
                </a:tc>
                <a:extLst>
                  <a:ext uri="{0D108BD9-81ED-4DB2-BD59-A6C34878D82A}">
                    <a16:rowId xmlns:a16="http://schemas.microsoft.com/office/drawing/2014/main" val="3051810994"/>
                  </a:ext>
                </a:extLst>
              </a:tr>
              <a:tr h="696702">
                <a:tc rowSpan="2">
                  <a:txBody>
                    <a:bodyPr/>
                    <a:lstStyle/>
                    <a:p>
                      <a:r>
                        <a:rPr lang="en-AU" sz="2000" dirty="0"/>
                        <a:t>Q. 6 What is the target blood glucose level</a:t>
                      </a:r>
                      <a:r>
                        <a:rPr lang="en-AU" sz="2000" baseline="0" dirty="0"/>
                        <a:t> for most</a:t>
                      </a:r>
                    </a:p>
                    <a:p>
                      <a:r>
                        <a:rPr lang="en-AU" sz="2000" baseline="0" dirty="0"/>
                        <a:t>        people with diabetes before and 2 hours after</a:t>
                      </a:r>
                    </a:p>
                    <a:p>
                      <a:r>
                        <a:rPr lang="en-AU" sz="2000" baseline="0" dirty="0"/>
                        <a:t>        meals?</a:t>
                      </a:r>
                      <a:endParaRPr lang="en-AU" sz="2000" dirty="0"/>
                    </a:p>
                  </a:txBody>
                  <a:tcPr/>
                </a:tc>
                <a:tc>
                  <a:txBody>
                    <a:bodyPr/>
                    <a:lstStyle/>
                    <a:p>
                      <a:r>
                        <a:rPr lang="en-AU" sz="2000" dirty="0"/>
                        <a:t>Pre session: 1/35 participants</a:t>
                      </a:r>
                    </a:p>
                  </a:txBody>
                  <a:tcPr/>
                </a:tc>
                <a:extLst>
                  <a:ext uri="{0D108BD9-81ED-4DB2-BD59-A6C34878D82A}">
                    <a16:rowId xmlns:a16="http://schemas.microsoft.com/office/drawing/2014/main" val="1325605298"/>
                  </a:ext>
                </a:extLst>
              </a:tr>
              <a:tr h="999615">
                <a:tc vMerge="1">
                  <a:txBody>
                    <a:bodyPr/>
                    <a:lstStyle/>
                    <a:p>
                      <a:endParaRPr lang="en-AU"/>
                    </a:p>
                  </a:txBody>
                  <a:tcPr/>
                </a:tc>
                <a:tc>
                  <a:txBody>
                    <a:bodyPr/>
                    <a:lstStyle/>
                    <a:p>
                      <a:r>
                        <a:rPr lang="en-AU" sz="2000" dirty="0"/>
                        <a:t>Post session: 32/35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000" dirty="0"/>
                        <a:t>Pre vs. post : p = &lt;</a:t>
                      </a:r>
                      <a:r>
                        <a:rPr lang="en-AU" sz="2000" baseline="0" dirty="0"/>
                        <a:t> </a:t>
                      </a:r>
                      <a:r>
                        <a:rPr lang="en-AU" sz="2000" dirty="0"/>
                        <a:t>0.001</a:t>
                      </a:r>
                    </a:p>
                  </a:txBody>
                  <a:tcPr/>
                </a:tc>
                <a:extLst>
                  <a:ext uri="{0D108BD9-81ED-4DB2-BD59-A6C34878D82A}">
                    <a16:rowId xmlns:a16="http://schemas.microsoft.com/office/drawing/2014/main" val="423556937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52545415"/>
              </p:ext>
            </p:extLst>
          </p:nvPr>
        </p:nvGraphicFramePr>
        <p:xfrm>
          <a:off x="10002912" y="39207772"/>
          <a:ext cx="8967063" cy="1402080"/>
        </p:xfrm>
        <a:graphic>
          <a:graphicData uri="http://schemas.openxmlformats.org/drawingml/2006/table">
            <a:tbl>
              <a:tblPr firstRow="1" bandRow="1">
                <a:tableStyleId>{7DF18680-E054-41AD-8BC1-D1AEF772440D}</a:tableStyleId>
              </a:tblPr>
              <a:tblGrid>
                <a:gridCol w="5803918">
                  <a:extLst>
                    <a:ext uri="{9D8B030D-6E8A-4147-A177-3AD203B41FA5}">
                      <a16:colId xmlns:a16="http://schemas.microsoft.com/office/drawing/2014/main" val="1885074852"/>
                    </a:ext>
                  </a:extLst>
                </a:gridCol>
                <a:gridCol w="3163145">
                  <a:extLst>
                    <a:ext uri="{9D8B030D-6E8A-4147-A177-3AD203B41FA5}">
                      <a16:colId xmlns:a16="http://schemas.microsoft.com/office/drawing/2014/main" val="3290218809"/>
                    </a:ext>
                  </a:extLst>
                </a:gridCol>
              </a:tblGrid>
              <a:tr h="392980">
                <a:tc>
                  <a:txBody>
                    <a:bodyPr/>
                    <a:lstStyle/>
                    <a:p>
                      <a:r>
                        <a:rPr lang="en-AU" sz="2000" dirty="0"/>
                        <a:t>Question</a:t>
                      </a:r>
                    </a:p>
                  </a:txBody>
                  <a:tcPr/>
                </a:tc>
                <a:tc>
                  <a:txBody>
                    <a:bodyPr/>
                    <a:lstStyle/>
                    <a:p>
                      <a:r>
                        <a:rPr lang="en-AU" sz="2000" dirty="0"/>
                        <a:t>Results (n=35)</a:t>
                      </a:r>
                    </a:p>
                  </a:txBody>
                  <a:tcPr/>
                </a:tc>
                <a:extLst>
                  <a:ext uri="{0D108BD9-81ED-4DB2-BD59-A6C34878D82A}">
                    <a16:rowId xmlns:a16="http://schemas.microsoft.com/office/drawing/2014/main" val="2848672690"/>
                  </a:ext>
                </a:extLst>
              </a:tr>
              <a:tr h="954736">
                <a:tc>
                  <a:txBody>
                    <a:bodyPr/>
                    <a:lstStyle/>
                    <a:p>
                      <a:r>
                        <a:rPr lang="en-AU" sz="2000" dirty="0"/>
                        <a:t>Q. 11 … rating of the </a:t>
                      </a:r>
                      <a:r>
                        <a:rPr lang="en-AU" sz="2000" i="1" dirty="0"/>
                        <a:t>Check, Think and Act </a:t>
                      </a:r>
                      <a:r>
                        <a:rPr lang="en-AU" sz="2000" dirty="0"/>
                        <a:t>tool to</a:t>
                      </a:r>
                    </a:p>
                    <a:p>
                      <a:r>
                        <a:rPr lang="en-AU" sz="2000" dirty="0"/>
                        <a:t>            support you </a:t>
                      </a:r>
                      <a:r>
                        <a:rPr lang="en-AU" sz="2000" baseline="0" dirty="0"/>
                        <a:t>in the understanding of blood</a:t>
                      </a:r>
                    </a:p>
                    <a:p>
                      <a:r>
                        <a:rPr lang="en-AU" sz="2000" baseline="0" dirty="0"/>
                        <a:t>            glucose levels in people with diabetes?</a:t>
                      </a:r>
                      <a:endParaRPr lang="en-AU" sz="2000" dirty="0"/>
                    </a:p>
                  </a:txBody>
                  <a:tcPr/>
                </a:tc>
                <a:tc>
                  <a:txBody>
                    <a:bodyPr/>
                    <a:lstStyle/>
                    <a:p>
                      <a:r>
                        <a:rPr lang="en-AU" sz="2000" dirty="0"/>
                        <a:t>8.48/10</a:t>
                      </a:r>
                      <a:r>
                        <a:rPr lang="en-AU" sz="2000" baseline="0" dirty="0"/>
                        <a:t> (Likert scale)</a:t>
                      </a:r>
                    </a:p>
                    <a:p>
                      <a:r>
                        <a:rPr lang="en-AU" sz="2000" baseline="0" dirty="0"/>
                        <a:t>Range 6-10 on Likert scale</a:t>
                      </a:r>
                      <a:endParaRPr lang="en-AU" sz="2000" dirty="0"/>
                    </a:p>
                    <a:p>
                      <a:endParaRPr lang="en-AU" sz="2000" dirty="0"/>
                    </a:p>
                  </a:txBody>
                  <a:tcPr/>
                </a:tc>
                <a:extLst>
                  <a:ext uri="{0D108BD9-81ED-4DB2-BD59-A6C34878D82A}">
                    <a16:rowId xmlns:a16="http://schemas.microsoft.com/office/drawing/2014/main" val="3566518987"/>
                  </a:ext>
                </a:extLst>
              </a:tr>
            </a:tbl>
          </a:graphicData>
        </a:graphic>
      </p:graphicFrame>
      <p:sp>
        <p:nvSpPr>
          <p:cNvPr id="9" name="Rectangle 8"/>
          <p:cNvSpPr/>
          <p:nvPr/>
        </p:nvSpPr>
        <p:spPr>
          <a:xfrm>
            <a:off x="9935308" y="36747802"/>
            <a:ext cx="8875339" cy="1477328"/>
          </a:xfrm>
          <a:prstGeom prst="rect">
            <a:avLst/>
          </a:prstGeom>
        </p:spPr>
        <p:txBody>
          <a:bodyPr wrap="square">
            <a:spAutoFit/>
          </a:bodyPr>
          <a:lstStyle/>
          <a:p>
            <a:pPr algn="just">
              <a:lnSpc>
                <a:spcPct val="150000"/>
              </a:lnSpc>
            </a:pPr>
            <a:r>
              <a:rPr lang="en-AU" sz="2000" dirty="0">
                <a:cs typeface="Arial" panose="020B0604020202020204" pitchFamily="34" charset="0"/>
              </a:rPr>
              <a:t>Student evaluation of the effectiveness of the </a:t>
            </a:r>
            <a:r>
              <a:rPr lang="en-AU" sz="2000" i="1" dirty="0">
                <a:cs typeface="Arial" panose="020B0604020202020204" pitchFamily="34" charset="0"/>
              </a:rPr>
              <a:t>Check, Think and Act </a:t>
            </a:r>
            <a:r>
              <a:rPr lang="en-AU" sz="2000" dirty="0">
                <a:cs typeface="Arial" panose="020B0604020202020204" pitchFamily="34" charset="0"/>
              </a:rPr>
              <a:t>resource to support their understanding of the use of blood glucose levels for the care of people with diabetes was undertaken. Refer Table 2.</a:t>
            </a:r>
          </a:p>
        </p:txBody>
      </p:sp>
      <p:sp>
        <p:nvSpPr>
          <p:cNvPr id="10" name="TextBox 9"/>
          <p:cNvSpPr txBox="1"/>
          <p:nvPr/>
        </p:nvSpPr>
        <p:spPr>
          <a:xfrm>
            <a:off x="9919434" y="32204518"/>
            <a:ext cx="9010984" cy="707886"/>
          </a:xfrm>
          <a:prstGeom prst="rect">
            <a:avLst/>
          </a:prstGeom>
          <a:noFill/>
        </p:spPr>
        <p:txBody>
          <a:bodyPr wrap="square" rtlCol="0">
            <a:spAutoFit/>
          </a:bodyPr>
          <a:lstStyle/>
          <a:p>
            <a:r>
              <a:rPr lang="en-AU" sz="2000" b="1" dirty="0"/>
              <a:t>Table 1: </a:t>
            </a:r>
            <a:r>
              <a:rPr lang="en-AU" sz="2000" dirty="0"/>
              <a:t>Podiatry student pre and post teaching responses (</a:t>
            </a:r>
            <a:r>
              <a:rPr lang="en-AU" sz="2000" i="1" dirty="0"/>
              <a:t>Check, Think</a:t>
            </a:r>
          </a:p>
          <a:p>
            <a:r>
              <a:rPr lang="en-AU" sz="2000" i="1" dirty="0"/>
              <a:t>               and Act </a:t>
            </a:r>
            <a:r>
              <a:rPr lang="en-AU" sz="2000" dirty="0"/>
              <a:t>resource)</a:t>
            </a:r>
          </a:p>
        </p:txBody>
      </p:sp>
      <p:sp>
        <p:nvSpPr>
          <p:cNvPr id="11" name="TextBox 10"/>
          <p:cNvSpPr txBox="1"/>
          <p:nvPr/>
        </p:nvSpPr>
        <p:spPr>
          <a:xfrm>
            <a:off x="9943351" y="38434705"/>
            <a:ext cx="8963149" cy="707886"/>
          </a:xfrm>
          <a:prstGeom prst="rect">
            <a:avLst/>
          </a:prstGeom>
          <a:noFill/>
        </p:spPr>
        <p:txBody>
          <a:bodyPr wrap="square" rtlCol="0">
            <a:spAutoFit/>
          </a:bodyPr>
          <a:lstStyle/>
          <a:p>
            <a:r>
              <a:rPr lang="en-AU" sz="2000" b="1" dirty="0"/>
              <a:t>Table 2: </a:t>
            </a:r>
            <a:r>
              <a:rPr lang="en-AU" sz="2000" dirty="0"/>
              <a:t>Third year Podiatry student evaluation of the effectiveness of the </a:t>
            </a:r>
            <a:r>
              <a:rPr lang="en-AU" sz="2000" i="1" dirty="0"/>
              <a:t>Check,</a:t>
            </a:r>
          </a:p>
          <a:p>
            <a:r>
              <a:rPr lang="en-AU" sz="2000" i="1" dirty="0"/>
              <a:t>               Think and Act </a:t>
            </a:r>
            <a:r>
              <a:rPr lang="en-AU" sz="2000" dirty="0"/>
              <a:t>resource</a:t>
            </a:r>
          </a:p>
        </p:txBody>
      </p:sp>
      <p:sp>
        <p:nvSpPr>
          <p:cNvPr id="12" name="TextBox 11"/>
          <p:cNvSpPr txBox="1"/>
          <p:nvPr/>
        </p:nvSpPr>
        <p:spPr>
          <a:xfrm>
            <a:off x="20220350" y="21533408"/>
            <a:ext cx="9561650" cy="967957"/>
          </a:xfrm>
          <a:prstGeom prst="rect">
            <a:avLst/>
          </a:prstGeom>
          <a:noFill/>
        </p:spPr>
        <p:txBody>
          <a:bodyPr wrap="square" rtlCol="0">
            <a:spAutoFit/>
          </a:bodyPr>
          <a:lstStyle/>
          <a:p>
            <a:pPr algn="just">
              <a:lnSpc>
                <a:spcPct val="150000"/>
              </a:lnSpc>
            </a:pPr>
            <a:r>
              <a:rPr lang="en-AU" altLang="en-US" sz="2000" b="1" dirty="0">
                <a:solidFill>
                  <a:srgbClr val="0D0D4B"/>
                </a:solidFill>
                <a:cs typeface="Arial" panose="020B0604020202020204" pitchFamily="34" charset="0"/>
              </a:rPr>
              <a:t>Figure 4: </a:t>
            </a:r>
            <a:r>
              <a:rPr lang="en-AU" altLang="en-US" sz="2000" b="1" dirty="0">
                <a:cs typeface="Arial" panose="020B0604020202020204" pitchFamily="34" charset="0"/>
              </a:rPr>
              <a:t>University of South Australia undergraduate podiatry students reviewing blood</a:t>
            </a:r>
          </a:p>
          <a:p>
            <a:pPr algn="just">
              <a:lnSpc>
                <a:spcPct val="150000"/>
              </a:lnSpc>
            </a:pPr>
            <a:r>
              <a:rPr lang="en-AU" altLang="en-US" sz="2000" b="1" dirty="0">
                <a:cs typeface="Arial" panose="020B0604020202020204" pitchFamily="34" charset="0"/>
              </a:rPr>
              <a:t>                 glucose level during clinical placement.</a:t>
            </a:r>
          </a:p>
        </p:txBody>
      </p:sp>
      <p:sp>
        <p:nvSpPr>
          <p:cNvPr id="13" name="TextBox 12"/>
          <p:cNvSpPr txBox="1"/>
          <p:nvPr/>
        </p:nvSpPr>
        <p:spPr>
          <a:xfrm>
            <a:off x="20084161" y="4765577"/>
            <a:ext cx="2576702" cy="707886"/>
          </a:xfrm>
          <a:prstGeom prst="rect">
            <a:avLst/>
          </a:prstGeom>
          <a:noFill/>
        </p:spPr>
        <p:txBody>
          <a:bodyPr wrap="square" rtlCol="0">
            <a:spAutoFit/>
          </a:bodyPr>
          <a:lstStyle/>
          <a:p>
            <a:r>
              <a:rPr lang="en-AU" sz="4000" b="1" dirty="0">
                <a:solidFill>
                  <a:srgbClr val="002060"/>
                </a:solidFill>
              </a:rPr>
              <a:t>Discussion</a:t>
            </a:r>
            <a:r>
              <a:rPr lang="en-AU" sz="1000" b="1" dirty="0">
                <a:solidFill>
                  <a:srgbClr val="002060"/>
                </a:solidFill>
              </a:rPr>
              <a:t>  </a:t>
            </a:r>
          </a:p>
        </p:txBody>
      </p:sp>
      <p:sp>
        <p:nvSpPr>
          <p:cNvPr id="31" name="Text Box 12"/>
          <p:cNvSpPr txBox="1">
            <a:spLocks noChangeArrowheads="1"/>
          </p:cNvSpPr>
          <p:nvPr/>
        </p:nvSpPr>
        <p:spPr bwMode="auto">
          <a:xfrm>
            <a:off x="633542" y="12745152"/>
            <a:ext cx="995536" cy="629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625" tIns="6812" rIns="13625" bIns="6812">
            <a:spAutoFit/>
          </a:bodyPr>
          <a:lstStyle>
            <a:lvl1pPr defTabSz="863600">
              <a:defRPr sz="2100">
                <a:solidFill>
                  <a:schemeClr val="tx1"/>
                </a:solidFill>
                <a:latin typeface="Times New Roman" panose="02020603050405020304" pitchFamily="18" charset="0"/>
                <a:ea typeface="MS PGothic" panose="020B0600070205080204" pitchFamily="34" charset="-128"/>
              </a:defRPr>
            </a:lvl1pPr>
            <a:lvl2pPr marL="742950" indent="-285750" defTabSz="863600">
              <a:defRPr sz="2100">
                <a:solidFill>
                  <a:schemeClr val="tx1"/>
                </a:solidFill>
                <a:latin typeface="Times New Roman" panose="02020603050405020304" pitchFamily="18" charset="0"/>
                <a:ea typeface="MS PGothic" panose="020B0600070205080204" pitchFamily="34" charset="-128"/>
              </a:defRPr>
            </a:lvl2pPr>
            <a:lvl3pPr marL="1143000" indent="-228600" defTabSz="863600">
              <a:defRPr sz="2100">
                <a:solidFill>
                  <a:schemeClr val="tx1"/>
                </a:solidFill>
                <a:latin typeface="Times New Roman" panose="02020603050405020304" pitchFamily="18" charset="0"/>
                <a:ea typeface="MS PGothic" panose="020B0600070205080204" pitchFamily="34" charset="-128"/>
              </a:defRPr>
            </a:lvl3pPr>
            <a:lvl4pPr marL="1600200" indent="-228600" defTabSz="863600">
              <a:defRPr sz="2100">
                <a:solidFill>
                  <a:schemeClr val="tx1"/>
                </a:solidFill>
                <a:latin typeface="Times New Roman" panose="02020603050405020304" pitchFamily="18" charset="0"/>
                <a:ea typeface="MS PGothic" panose="020B0600070205080204" pitchFamily="34" charset="-128"/>
              </a:defRPr>
            </a:lvl4pPr>
            <a:lvl5pPr marL="2057400" indent="-228600" defTabSz="863600">
              <a:defRPr sz="21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9pPr>
          </a:lstStyle>
          <a:p>
            <a:r>
              <a:rPr lang="en-AU" altLang="zh-CN" sz="4000" b="1" dirty="0">
                <a:solidFill>
                  <a:srgbClr val="002060"/>
                </a:solidFill>
                <a:latin typeface="+mn-lt"/>
                <a:ea typeface="SimSun" panose="02010600030101010101" pitchFamily="2" charset="-122"/>
              </a:rPr>
              <a:t>Aim</a:t>
            </a:r>
          </a:p>
        </p:txBody>
      </p:sp>
      <p:sp>
        <p:nvSpPr>
          <p:cNvPr id="14" name="TextBox 13"/>
          <p:cNvSpPr txBox="1"/>
          <p:nvPr/>
        </p:nvSpPr>
        <p:spPr>
          <a:xfrm>
            <a:off x="617227" y="20845765"/>
            <a:ext cx="2120899" cy="707886"/>
          </a:xfrm>
          <a:prstGeom prst="rect">
            <a:avLst/>
          </a:prstGeom>
          <a:noFill/>
        </p:spPr>
        <p:txBody>
          <a:bodyPr wrap="square" rtlCol="0">
            <a:spAutoFit/>
          </a:bodyPr>
          <a:lstStyle/>
          <a:p>
            <a:r>
              <a:rPr lang="en-AU" sz="4000" b="1" dirty="0">
                <a:solidFill>
                  <a:srgbClr val="002060"/>
                </a:solidFill>
              </a:rPr>
              <a:t>Method</a:t>
            </a:r>
          </a:p>
        </p:txBody>
      </p:sp>
      <p:pic>
        <p:nvPicPr>
          <p:cNvPr id="15" name="Picture 14"/>
          <p:cNvPicPr>
            <a:picLocks noChangeAspect="1"/>
          </p:cNvPicPr>
          <p:nvPr/>
        </p:nvPicPr>
        <p:blipFill>
          <a:blip r:embed="rId5"/>
          <a:stretch>
            <a:fillRect/>
          </a:stretch>
        </p:blipFill>
        <p:spPr>
          <a:xfrm>
            <a:off x="1172556" y="28493504"/>
            <a:ext cx="7295259" cy="1110360"/>
          </a:xfrm>
          <a:prstGeom prst="rect">
            <a:avLst/>
          </a:prstGeom>
        </p:spPr>
      </p:pic>
      <p:pic>
        <p:nvPicPr>
          <p:cNvPr id="16" name="Picture 15"/>
          <p:cNvPicPr>
            <a:picLocks noChangeAspect="1"/>
          </p:cNvPicPr>
          <p:nvPr/>
        </p:nvPicPr>
        <p:blipFill>
          <a:blip r:embed="rId6"/>
          <a:stretch>
            <a:fillRect/>
          </a:stretch>
        </p:blipFill>
        <p:spPr>
          <a:xfrm>
            <a:off x="1257317" y="31678557"/>
            <a:ext cx="7560576" cy="2007713"/>
          </a:xfrm>
          <a:prstGeom prst="rect">
            <a:avLst/>
          </a:prstGeom>
        </p:spPr>
      </p:pic>
      <p:sp>
        <p:nvSpPr>
          <p:cNvPr id="17" name="TextBox 16"/>
          <p:cNvSpPr txBox="1"/>
          <p:nvPr/>
        </p:nvSpPr>
        <p:spPr>
          <a:xfrm>
            <a:off x="1317908" y="29922508"/>
            <a:ext cx="6115504" cy="400110"/>
          </a:xfrm>
          <a:prstGeom prst="rect">
            <a:avLst/>
          </a:prstGeom>
          <a:noFill/>
        </p:spPr>
        <p:txBody>
          <a:bodyPr wrap="square" rtlCol="0">
            <a:spAutoFit/>
          </a:bodyPr>
          <a:lstStyle/>
          <a:p>
            <a:r>
              <a:rPr lang="en-AU" sz="2000" b="1" dirty="0">
                <a:solidFill>
                  <a:srgbClr val="002060"/>
                </a:solidFill>
              </a:rPr>
              <a:t>Figure 1: </a:t>
            </a:r>
            <a:r>
              <a:rPr lang="en-AU" sz="2000" dirty="0"/>
              <a:t>Likert scale used in student questionnaire </a:t>
            </a:r>
          </a:p>
        </p:txBody>
      </p:sp>
      <p:sp>
        <p:nvSpPr>
          <p:cNvPr id="36" name="TextBox 35"/>
          <p:cNvSpPr txBox="1"/>
          <p:nvPr/>
        </p:nvSpPr>
        <p:spPr>
          <a:xfrm>
            <a:off x="1257317" y="33652456"/>
            <a:ext cx="7382482" cy="707886"/>
          </a:xfrm>
          <a:prstGeom prst="rect">
            <a:avLst/>
          </a:prstGeom>
          <a:noFill/>
        </p:spPr>
        <p:txBody>
          <a:bodyPr wrap="square" rtlCol="0">
            <a:spAutoFit/>
          </a:bodyPr>
          <a:lstStyle/>
          <a:p>
            <a:r>
              <a:rPr lang="en-AU" sz="2000" b="1" dirty="0">
                <a:solidFill>
                  <a:srgbClr val="002060"/>
                </a:solidFill>
              </a:rPr>
              <a:t>Figure 2: </a:t>
            </a:r>
            <a:r>
              <a:rPr lang="en-AU" sz="2000" dirty="0"/>
              <a:t>Short answer question to identify target levels for pre and 2</a:t>
            </a:r>
          </a:p>
          <a:p>
            <a:r>
              <a:rPr lang="en-AU" sz="2000" dirty="0"/>
              <a:t>                 hours post meal blood glucose monitoring</a:t>
            </a:r>
            <a:r>
              <a:rPr lang="en-AU" sz="2000" dirty="0">
                <a:solidFill>
                  <a:srgbClr val="002060"/>
                </a:solidFill>
              </a:rPr>
              <a:t>.</a:t>
            </a:r>
          </a:p>
        </p:txBody>
      </p:sp>
      <p:sp>
        <p:nvSpPr>
          <p:cNvPr id="37" name="Text Box 12"/>
          <p:cNvSpPr txBox="1">
            <a:spLocks noChangeArrowheads="1"/>
          </p:cNvSpPr>
          <p:nvPr/>
        </p:nvSpPr>
        <p:spPr bwMode="auto">
          <a:xfrm>
            <a:off x="10177788" y="4765577"/>
            <a:ext cx="8100723" cy="629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3625" tIns="6812" rIns="13625" bIns="6812">
            <a:spAutoFit/>
          </a:bodyPr>
          <a:lstStyle>
            <a:lvl1pPr defTabSz="863600">
              <a:defRPr sz="2100">
                <a:solidFill>
                  <a:schemeClr val="tx1"/>
                </a:solidFill>
                <a:latin typeface="Times New Roman" panose="02020603050405020304" pitchFamily="18" charset="0"/>
                <a:ea typeface="MS PGothic" panose="020B0600070205080204" pitchFamily="34" charset="-128"/>
              </a:defRPr>
            </a:lvl1pPr>
            <a:lvl2pPr marL="742950" indent="-285750" defTabSz="863600">
              <a:defRPr sz="2100">
                <a:solidFill>
                  <a:schemeClr val="tx1"/>
                </a:solidFill>
                <a:latin typeface="Times New Roman" panose="02020603050405020304" pitchFamily="18" charset="0"/>
                <a:ea typeface="MS PGothic" panose="020B0600070205080204" pitchFamily="34" charset="-128"/>
              </a:defRPr>
            </a:lvl2pPr>
            <a:lvl3pPr marL="1143000" indent="-228600" defTabSz="863600">
              <a:defRPr sz="2100">
                <a:solidFill>
                  <a:schemeClr val="tx1"/>
                </a:solidFill>
                <a:latin typeface="Times New Roman" panose="02020603050405020304" pitchFamily="18" charset="0"/>
                <a:ea typeface="MS PGothic" panose="020B0600070205080204" pitchFamily="34" charset="-128"/>
              </a:defRPr>
            </a:lvl3pPr>
            <a:lvl4pPr marL="1600200" indent="-228600" defTabSz="863600">
              <a:defRPr sz="2100">
                <a:solidFill>
                  <a:schemeClr val="tx1"/>
                </a:solidFill>
                <a:latin typeface="Times New Roman" panose="02020603050405020304" pitchFamily="18" charset="0"/>
                <a:ea typeface="MS PGothic" panose="020B0600070205080204" pitchFamily="34" charset="-128"/>
              </a:defRPr>
            </a:lvl4pPr>
            <a:lvl5pPr marL="2057400" indent="-228600" defTabSz="863600">
              <a:defRPr sz="2100">
                <a:solidFill>
                  <a:schemeClr val="tx1"/>
                </a:solidFill>
                <a:latin typeface="Times New Roman" panose="02020603050405020304" pitchFamily="18" charset="0"/>
                <a:ea typeface="MS PGothic" panose="020B0600070205080204" pitchFamily="34" charset="-128"/>
              </a:defRPr>
            </a:lvl5pPr>
            <a:lvl6pPr marL="25146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6pPr>
            <a:lvl7pPr marL="29718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7pPr>
            <a:lvl8pPr marL="34290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8pPr>
            <a:lvl9pPr marL="3886200" indent="-228600" defTabSz="863600" eaLnBrk="0" fontAlgn="base" hangingPunct="0">
              <a:spcBef>
                <a:spcPct val="0"/>
              </a:spcBef>
              <a:spcAft>
                <a:spcPct val="0"/>
              </a:spcAft>
              <a:defRPr sz="2100">
                <a:solidFill>
                  <a:schemeClr val="tx1"/>
                </a:solidFill>
                <a:latin typeface="Times New Roman" panose="02020603050405020304" pitchFamily="18" charset="0"/>
                <a:ea typeface="MS PGothic" panose="020B0600070205080204" pitchFamily="34" charset="-128"/>
              </a:defRPr>
            </a:lvl9pPr>
          </a:lstStyle>
          <a:p>
            <a:r>
              <a:rPr lang="en-AU" altLang="zh-CN" sz="4000" b="1" dirty="0">
                <a:solidFill>
                  <a:srgbClr val="002060"/>
                </a:solidFill>
                <a:latin typeface="+mn-lt"/>
                <a:ea typeface="SimSun" panose="02010600030101010101" pitchFamily="2" charset="-122"/>
              </a:rPr>
              <a:t>The </a:t>
            </a:r>
            <a:r>
              <a:rPr lang="en-AU" altLang="zh-CN" sz="4000" b="1" i="1" dirty="0">
                <a:solidFill>
                  <a:srgbClr val="002060"/>
                </a:solidFill>
                <a:latin typeface="+mn-lt"/>
                <a:ea typeface="SimSun" panose="02010600030101010101" pitchFamily="2" charset="-122"/>
              </a:rPr>
              <a:t>Check, Think and Act </a:t>
            </a:r>
            <a:r>
              <a:rPr lang="en-AU" altLang="zh-CN" sz="4000" b="1" dirty="0">
                <a:solidFill>
                  <a:srgbClr val="002060"/>
                </a:solidFill>
                <a:latin typeface="+mn-lt"/>
                <a:ea typeface="SimSun" panose="02010600030101010101" pitchFamily="2" charset="-122"/>
              </a:rPr>
              <a:t>Resource</a:t>
            </a:r>
          </a:p>
        </p:txBody>
      </p:sp>
      <p:sp>
        <p:nvSpPr>
          <p:cNvPr id="21" name="Rectangle 20"/>
          <p:cNvSpPr/>
          <p:nvPr/>
        </p:nvSpPr>
        <p:spPr>
          <a:xfrm>
            <a:off x="10260819" y="5628057"/>
            <a:ext cx="9236598" cy="19995217"/>
          </a:xfrm>
          <a:prstGeom prst="rect">
            <a:avLst/>
          </a:prstGeom>
        </p:spPr>
        <p:txBody>
          <a:bodyPr wrap="square">
            <a:spAutoFit/>
          </a:bodyPr>
          <a:lstStyle/>
          <a:p>
            <a:pPr algn="just">
              <a:lnSpc>
                <a:spcPct val="150000"/>
              </a:lnSpc>
              <a:spcAft>
                <a:spcPts val="1000"/>
              </a:spcAft>
            </a:pPr>
            <a:r>
              <a:rPr lang="en-AU" sz="2000" dirty="0">
                <a:ea typeface="Calibri" panose="020F0502020204030204" pitchFamily="34" charset="0"/>
                <a:cs typeface="Times New Roman" panose="02020603050405020304" pitchFamily="18" charset="0"/>
              </a:rPr>
              <a:t>Jayne Lehmann, a South Australian Credentialled Diabetes Educator, created the </a:t>
            </a:r>
            <a:r>
              <a:rPr lang="en-AU" sz="2000" i="1" dirty="0">
                <a:ea typeface="Calibri" panose="020F0502020204030204" pitchFamily="34" charset="0"/>
                <a:cs typeface="Times New Roman" panose="02020603050405020304" pitchFamily="18" charset="0"/>
              </a:rPr>
              <a:t>Check, Think and Act </a:t>
            </a:r>
            <a:r>
              <a:rPr lang="en-AU" sz="2000" dirty="0">
                <a:ea typeface="Calibri" panose="020F0502020204030204" pitchFamily="34" charset="0"/>
                <a:cs typeface="Times New Roman" panose="02020603050405020304" pitchFamily="18" charset="0"/>
              </a:rPr>
              <a:t>resource to teach people with diabetes how to understand and act on their blood glucose levels. The aim was to decrease the time people with diabetes spent outside of their individualised target blood glucose range. </a:t>
            </a:r>
          </a:p>
          <a:p>
            <a:pPr>
              <a:lnSpc>
                <a:spcPct val="150000"/>
              </a:lnSpc>
              <a:spcAft>
                <a:spcPts val="1000"/>
              </a:spcAft>
            </a:pPr>
            <a:r>
              <a:rPr lang="en-AU" sz="2000" dirty="0">
                <a:ea typeface="Calibri" panose="020F0502020204030204" pitchFamily="34" charset="0"/>
                <a:cs typeface="Times New Roman" panose="02020603050405020304" pitchFamily="18" charset="0"/>
              </a:rPr>
              <a:t>Created using a colour coded table with </a:t>
            </a:r>
          </a:p>
          <a:p>
            <a:pPr>
              <a:lnSpc>
                <a:spcPct val="150000"/>
              </a:lnSpc>
              <a:spcAft>
                <a:spcPts val="1000"/>
              </a:spcAft>
            </a:pPr>
            <a:r>
              <a:rPr lang="en-AU" sz="2000" dirty="0">
                <a:ea typeface="Calibri" panose="020F0502020204030204" pitchFamily="34" charset="0"/>
                <a:cs typeface="Times New Roman" panose="02020603050405020304" pitchFamily="18" charset="0"/>
              </a:rPr>
              <a:t>two number-lines, low literacy text and </a:t>
            </a:r>
          </a:p>
          <a:p>
            <a:pPr>
              <a:lnSpc>
                <a:spcPct val="150000"/>
              </a:lnSpc>
              <a:spcAft>
                <a:spcPts val="1000"/>
              </a:spcAft>
            </a:pPr>
            <a:r>
              <a:rPr lang="en-AU" sz="2000" dirty="0">
                <a:ea typeface="Calibri" panose="020F0502020204030204" pitchFamily="34" charset="0"/>
                <a:cs typeface="Times New Roman" panose="02020603050405020304" pitchFamily="18" charset="0"/>
              </a:rPr>
              <a:t>boxed information to address numbers </a:t>
            </a:r>
          </a:p>
          <a:p>
            <a:pPr>
              <a:lnSpc>
                <a:spcPct val="150000"/>
              </a:lnSpc>
              <a:spcAft>
                <a:spcPts val="1000"/>
              </a:spcAft>
            </a:pPr>
            <a:r>
              <a:rPr lang="en-AU" sz="2000" dirty="0">
                <a:ea typeface="Calibri" panose="020F0502020204030204" pitchFamily="34" charset="0"/>
                <a:cs typeface="Times New Roman" panose="02020603050405020304" pitchFamily="18" charset="0"/>
              </a:rPr>
              <a:t>outside of the range, the resource </a:t>
            </a:r>
          </a:p>
          <a:p>
            <a:pPr>
              <a:lnSpc>
                <a:spcPct val="150000"/>
              </a:lnSpc>
              <a:spcAft>
                <a:spcPts val="1000"/>
              </a:spcAft>
            </a:pPr>
            <a:r>
              <a:rPr lang="en-AU" sz="2000" dirty="0">
                <a:ea typeface="Calibri" panose="020F0502020204030204" pitchFamily="34" charset="0"/>
                <a:cs typeface="Times New Roman" panose="02020603050405020304" pitchFamily="18" charset="0"/>
              </a:rPr>
              <a:t>supports a structured approach to blood </a:t>
            </a:r>
          </a:p>
          <a:p>
            <a:pPr>
              <a:lnSpc>
                <a:spcPct val="150000"/>
              </a:lnSpc>
              <a:spcAft>
                <a:spcPts val="1000"/>
              </a:spcAft>
            </a:pPr>
            <a:r>
              <a:rPr lang="en-AU" sz="2000" dirty="0">
                <a:ea typeface="Calibri" panose="020F0502020204030204" pitchFamily="34" charset="0"/>
                <a:cs typeface="Times New Roman" panose="02020603050405020304" pitchFamily="18" charset="0"/>
              </a:rPr>
              <a:t>glucose monitoring.</a:t>
            </a:r>
            <a:r>
              <a:rPr lang="en-AU" sz="2000" dirty="0">
                <a:solidFill>
                  <a:srgbClr val="333333"/>
                </a:solidFill>
              </a:rPr>
              <a:t> Using an education </a:t>
            </a:r>
          </a:p>
          <a:p>
            <a:pPr>
              <a:lnSpc>
                <a:spcPct val="150000"/>
              </a:lnSpc>
              <a:spcAft>
                <a:spcPts val="1000"/>
              </a:spcAft>
            </a:pPr>
            <a:r>
              <a:rPr lang="en-AU" sz="2000" dirty="0">
                <a:solidFill>
                  <a:srgbClr val="333333"/>
                </a:solidFill>
              </a:rPr>
              <a:t>and empowerment based approach the </a:t>
            </a:r>
          </a:p>
          <a:p>
            <a:pPr>
              <a:lnSpc>
                <a:spcPct val="150000"/>
              </a:lnSpc>
              <a:spcAft>
                <a:spcPts val="1000"/>
              </a:spcAft>
            </a:pPr>
            <a:r>
              <a:rPr lang="en-AU" sz="2000" dirty="0">
                <a:solidFill>
                  <a:srgbClr val="333333"/>
                </a:solidFill>
              </a:rPr>
              <a:t>steps and simple phrasing encourage people to </a:t>
            </a:r>
            <a:r>
              <a:rPr lang="en-AU" sz="2000" i="1" dirty="0">
                <a:solidFill>
                  <a:srgbClr val="333333"/>
                </a:solidFill>
              </a:rPr>
              <a:t>check</a:t>
            </a:r>
            <a:r>
              <a:rPr lang="en-AU" sz="2000" dirty="0">
                <a:solidFill>
                  <a:srgbClr val="333333"/>
                </a:solidFill>
              </a:rPr>
              <a:t> their blood glucose level, </a:t>
            </a:r>
            <a:r>
              <a:rPr lang="en-AU" sz="2000" i="1" dirty="0">
                <a:solidFill>
                  <a:srgbClr val="333333"/>
                </a:solidFill>
              </a:rPr>
              <a:t>think</a:t>
            </a:r>
            <a:r>
              <a:rPr lang="en-AU" sz="2000" dirty="0">
                <a:solidFill>
                  <a:srgbClr val="333333"/>
                </a:solidFill>
              </a:rPr>
              <a:t> about the result </a:t>
            </a:r>
            <a:r>
              <a:rPr lang="en-AU" sz="2000" i="1" dirty="0">
                <a:solidFill>
                  <a:srgbClr val="333333"/>
                </a:solidFill>
              </a:rPr>
              <a:t>and act </a:t>
            </a:r>
            <a:r>
              <a:rPr lang="en-AU" sz="2000" dirty="0">
                <a:solidFill>
                  <a:srgbClr val="333333"/>
                </a:solidFill>
              </a:rPr>
              <a:t>on them to bring them back to target for good health and wellbeing.(Refer Figure 3.)</a:t>
            </a:r>
          </a:p>
          <a:p>
            <a:pPr algn="just">
              <a:lnSpc>
                <a:spcPct val="150000"/>
              </a:lnSpc>
              <a:spcAft>
                <a:spcPts val="1000"/>
              </a:spcAft>
            </a:pPr>
            <a:r>
              <a:rPr lang="en-AU" sz="2000" b="1" dirty="0">
                <a:ea typeface="Calibri" panose="020F0502020204030204" pitchFamily="34" charset="0"/>
                <a:cs typeface="Times New Roman" panose="02020603050405020304" pitchFamily="18" charset="0"/>
              </a:rPr>
              <a:t>The Check Think and Act resource is designed to:</a:t>
            </a:r>
          </a:p>
          <a:p>
            <a:pPr marL="342900" indent="-342900" algn="just">
              <a:lnSpc>
                <a:spcPct val="150000"/>
              </a:lnSpc>
              <a:spcAft>
                <a:spcPts val="1000"/>
              </a:spcAft>
              <a:buFont typeface="Arial" panose="020B0604020202020204" pitchFamily="34" charset="0"/>
              <a:buChar char="•"/>
            </a:pPr>
            <a:r>
              <a:rPr lang="en-AU" sz="2000" dirty="0">
                <a:ea typeface="Calibri" panose="020F0502020204030204" pitchFamily="34" charset="0"/>
                <a:cs typeface="Times New Roman" panose="02020603050405020304" pitchFamily="18" charset="0"/>
              </a:rPr>
              <a:t>Educate and empower people to use a structured approach to monitoring by taking the emotion and burden out of blood glucose monitoring</a:t>
            </a:r>
          </a:p>
          <a:p>
            <a:pPr marL="342900" indent="-342900" algn="just">
              <a:lnSpc>
                <a:spcPct val="150000"/>
              </a:lnSpc>
              <a:spcAft>
                <a:spcPts val="1000"/>
              </a:spcAft>
              <a:buFont typeface="Arial" panose="020B0604020202020204" pitchFamily="34" charset="0"/>
              <a:buChar char="•"/>
            </a:pPr>
            <a:r>
              <a:rPr lang="en-AU" sz="2000" dirty="0">
                <a:ea typeface="Calibri" panose="020F0502020204030204" pitchFamily="34" charset="0"/>
                <a:cs typeface="Times New Roman" panose="02020603050405020304" pitchFamily="18" charset="0"/>
              </a:rPr>
              <a:t>Simplify the blood glucose level into a whole number without the need to round up or down; also decreases anxiety re reproducibility of levels (+/- 15% of actual result)</a:t>
            </a:r>
          </a:p>
          <a:p>
            <a:pPr marL="342900" indent="-342900" algn="just">
              <a:lnSpc>
                <a:spcPct val="150000"/>
              </a:lnSpc>
              <a:spcAft>
                <a:spcPts val="1000"/>
              </a:spcAft>
              <a:buFont typeface="Arial" panose="020B0604020202020204" pitchFamily="34" charset="0"/>
              <a:buChar char="•"/>
            </a:pPr>
            <a:r>
              <a:rPr lang="en-AU" sz="2000" dirty="0">
                <a:ea typeface="Calibri" panose="020F0502020204030204" pitchFamily="34" charset="0"/>
                <a:cs typeface="Times New Roman" panose="02020603050405020304" pitchFamily="18" charset="0"/>
              </a:rPr>
              <a:t>Use language that supports positive behaviours e.g. check not test</a:t>
            </a:r>
          </a:p>
          <a:p>
            <a:pPr marL="342900" indent="-342900" algn="just">
              <a:lnSpc>
                <a:spcPct val="150000"/>
              </a:lnSpc>
              <a:spcAft>
                <a:spcPts val="1000"/>
              </a:spcAft>
              <a:buFont typeface="Arial" panose="020B0604020202020204" pitchFamily="34" charset="0"/>
              <a:buChar char="•"/>
            </a:pPr>
            <a:r>
              <a:rPr lang="en-AU" sz="2000" dirty="0">
                <a:ea typeface="Calibri" panose="020F0502020204030204" pitchFamily="34" charset="0"/>
                <a:cs typeface="Times New Roman" panose="02020603050405020304" pitchFamily="18" charset="0"/>
              </a:rPr>
              <a:t>Increase understanding of the meaning of the number by simplifying definitions          i.e.          low = hypoglycaemia;  healthy = on target;   high = hyperglycaemia</a:t>
            </a:r>
          </a:p>
          <a:p>
            <a:pPr marL="342900" indent="-342900" algn="just">
              <a:lnSpc>
                <a:spcPct val="150000"/>
              </a:lnSpc>
              <a:spcAft>
                <a:spcPts val="1000"/>
              </a:spcAft>
              <a:buFont typeface="Arial" panose="020B0604020202020204" pitchFamily="34" charset="0"/>
              <a:buChar char="•"/>
            </a:pPr>
            <a:r>
              <a:rPr lang="en-AU" sz="2000" dirty="0">
                <a:ea typeface="Calibri" panose="020F0502020204030204" pitchFamily="34" charset="0"/>
                <a:cs typeface="Times New Roman" panose="02020603050405020304" pitchFamily="18" charset="0"/>
              </a:rPr>
              <a:t>Increase ability to act on issues within their control to change blood glucose levels</a:t>
            </a:r>
          </a:p>
          <a:p>
            <a:pPr marL="342900" indent="-342900" algn="just">
              <a:lnSpc>
                <a:spcPct val="150000"/>
              </a:lnSpc>
              <a:spcAft>
                <a:spcPts val="1000"/>
              </a:spcAft>
              <a:buFont typeface="Arial" panose="020B0604020202020204" pitchFamily="34" charset="0"/>
              <a:buChar char="•"/>
            </a:pPr>
            <a:r>
              <a:rPr lang="en-AU" sz="2000" dirty="0">
                <a:ea typeface="Calibri" panose="020F0502020204030204" pitchFamily="34" charset="0"/>
                <a:cs typeface="Times New Roman" panose="02020603050405020304" pitchFamily="18" charset="0"/>
              </a:rPr>
              <a:t>Know when to return to the doctor or diabetes educator for further review,</a:t>
            </a:r>
          </a:p>
          <a:p>
            <a:pPr algn="just">
              <a:lnSpc>
                <a:spcPct val="150000"/>
              </a:lnSpc>
              <a:spcAft>
                <a:spcPts val="1000"/>
              </a:spcAft>
            </a:pPr>
            <a:r>
              <a:rPr lang="en-AU" sz="2000" dirty="0">
                <a:ea typeface="Calibri" panose="020F0502020204030204" pitchFamily="34" charset="0"/>
                <a:cs typeface="Times New Roman" panose="02020603050405020304" pitchFamily="18" charset="0"/>
              </a:rPr>
              <a:t>N.B. Target levels can be customised with a dark pen to border desired target numbers.</a:t>
            </a:r>
          </a:p>
          <a:p>
            <a:pPr algn="just">
              <a:lnSpc>
                <a:spcPct val="150000"/>
              </a:lnSpc>
              <a:spcAft>
                <a:spcPts val="1000"/>
              </a:spcAft>
            </a:pPr>
            <a:r>
              <a:rPr lang="en-AU" sz="2000" b="1" dirty="0">
                <a:ea typeface="Calibri" panose="020F0502020204030204" pitchFamily="34" charset="0"/>
                <a:cs typeface="Times New Roman" panose="02020603050405020304" pitchFamily="18" charset="0"/>
              </a:rPr>
              <a:t>The resource is a cost effective education tool (1.)  and handout (2.). </a:t>
            </a:r>
          </a:p>
          <a:p>
            <a:pPr algn="just">
              <a:lnSpc>
                <a:spcPct val="150000"/>
              </a:lnSpc>
              <a:spcAft>
                <a:spcPts val="1000"/>
              </a:spcAft>
            </a:pPr>
            <a:r>
              <a:rPr lang="en-AU" sz="2000" dirty="0">
                <a:ea typeface="Calibri" panose="020F0502020204030204" pitchFamily="34" charset="0"/>
                <a:cs typeface="Times New Roman" panose="02020603050405020304" pitchFamily="18" charset="0"/>
              </a:rPr>
              <a:t>1. Print a colour A4 paper copy of the resource and laminate for an education tool to:</a:t>
            </a:r>
          </a:p>
          <a:p>
            <a:pPr marL="342900" indent="-342900" algn="just">
              <a:lnSpc>
                <a:spcPct val="150000"/>
              </a:lnSpc>
              <a:spcAft>
                <a:spcPts val="1000"/>
              </a:spcAft>
              <a:buFont typeface="Arial" panose="020B0604020202020204" pitchFamily="34" charset="0"/>
              <a:buChar char="•"/>
            </a:pPr>
            <a:r>
              <a:rPr lang="en-AU" sz="2000" dirty="0">
                <a:ea typeface="Calibri" panose="020F0502020204030204" pitchFamily="34" charset="0"/>
                <a:cs typeface="Times New Roman" panose="02020603050405020304" pitchFamily="18" charset="0"/>
              </a:rPr>
              <a:t> Simplify the process of teaching a person to understand blood glucose levels</a:t>
            </a:r>
          </a:p>
          <a:p>
            <a:pPr marL="342900" indent="-342900" algn="just">
              <a:lnSpc>
                <a:spcPct val="150000"/>
              </a:lnSpc>
              <a:spcAft>
                <a:spcPts val="1000"/>
              </a:spcAft>
              <a:buFont typeface="Arial" panose="020B0604020202020204" pitchFamily="34" charset="0"/>
              <a:buChar char="•"/>
            </a:pPr>
            <a:r>
              <a:rPr lang="en-AU" sz="2000" dirty="0">
                <a:ea typeface="Calibri" panose="020F0502020204030204" pitchFamily="34" charset="0"/>
                <a:cs typeface="Times New Roman" panose="02020603050405020304" pitchFamily="18" charset="0"/>
              </a:rPr>
              <a:t>Educate and support people to </a:t>
            </a:r>
            <a:r>
              <a:rPr lang="en-AU" sz="2000" b="1" dirty="0">
                <a:ea typeface="Calibri" panose="020F0502020204030204" pitchFamily="34" charset="0"/>
                <a:cs typeface="Times New Roman" panose="02020603050405020304" pitchFamily="18" charset="0"/>
              </a:rPr>
              <a:t>check</a:t>
            </a:r>
            <a:r>
              <a:rPr lang="en-AU" sz="2000" dirty="0">
                <a:ea typeface="Calibri" panose="020F0502020204030204" pitchFamily="34" charset="0"/>
                <a:cs typeface="Times New Roman" panose="02020603050405020304" pitchFamily="18" charset="0"/>
              </a:rPr>
              <a:t> their blood glucose levels, </a:t>
            </a:r>
            <a:r>
              <a:rPr lang="en-AU" sz="2000" b="1" dirty="0">
                <a:ea typeface="Calibri" panose="020F0502020204030204" pitchFamily="34" charset="0"/>
                <a:cs typeface="Times New Roman" panose="02020603050405020304" pitchFamily="18" charset="0"/>
              </a:rPr>
              <a:t>think</a:t>
            </a:r>
            <a:r>
              <a:rPr lang="en-AU" sz="2000" dirty="0">
                <a:ea typeface="Calibri" panose="020F0502020204030204" pitchFamily="34" charset="0"/>
                <a:cs typeface="Times New Roman" panose="02020603050405020304" pitchFamily="18" charset="0"/>
              </a:rPr>
              <a:t> about the result </a:t>
            </a:r>
            <a:r>
              <a:rPr lang="en-AU" sz="2000" b="1" dirty="0">
                <a:ea typeface="Calibri" panose="020F0502020204030204" pitchFamily="34" charset="0"/>
                <a:cs typeface="Times New Roman" panose="02020603050405020304" pitchFamily="18" charset="0"/>
              </a:rPr>
              <a:t>and act </a:t>
            </a:r>
            <a:r>
              <a:rPr lang="en-AU" sz="2000" dirty="0">
                <a:ea typeface="Calibri" panose="020F0502020204030204" pitchFamily="34" charset="0"/>
                <a:cs typeface="Times New Roman" panose="02020603050405020304" pitchFamily="18" charset="0"/>
              </a:rPr>
              <a:t>on the diabetes number for good health and wellbeing. </a:t>
            </a:r>
          </a:p>
          <a:p>
            <a:pPr algn="just">
              <a:lnSpc>
                <a:spcPct val="150000"/>
              </a:lnSpc>
              <a:spcAft>
                <a:spcPts val="1000"/>
              </a:spcAft>
            </a:pPr>
            <a:r>
              <a:rPr lang="en-AU" sz="2000" dirty="0">
                <a:ea typeface="Calibri" panose="020F0502020204030204" pitchFamily="34" charset="0"/>
                <a:cs typeface="Times New Roman" panose="02020603050405020304" pitchFamily="18" charset="0"/>
              </a:rPr>
              <a:t>2. Print colour copies of the A4 paper copy of the resource and provide each person with diabetes with their own copy, after their education using the laminated copy. They are able to take this home to use as a ready reckoner to support action on blood glucose levels. </a:t>
            </a:r>
          </a:p>
          <a:p>
            <a:pPr algn="just">
              <a:lnSpc>
                <a:spcPct val="150000"/>
              </a:lnSpc>
              <a:spcAft>
                <a:spcPts val="1000"/>
              </a:spcAft>
            </a:pPr>
            <a:r>
              <a:rPr lang="en-AU" sz="2000" dirty="0">
                <a:solidFill>
                  <a:srgbClr val="333333"/>
                </a:solidFill>
              </a:rPr>
              <a:t>The author uses the resource with people with type 1 and type 2 diabetes, health professionals and students. It has not previously been formally validated. </a:t>
            </a:r>
            <a:endParaRPr lang="en-AU" sz="1600" dirty="0">
              <a:effectLst/>
              <a:ea typeface="Calibri" panose="020F0502020204030204" pitchFamily="34" charset="0"/>
              <a:cs typeface="Times New Roman" panose="02020603050405020304" pitchFamily="18" charset="0"/>
            </a:endParaRPr>
          </a:p>
        </p:txBody>
      </p:sp>
      <p:sp>
        <p:nvSpPr>
          <p:cNvPr id="22" name="Rectangle: Rounded Corners 21"/>
          <p:cNvSpPr/>
          <p:nvPr/>
        </p:nvSpPr>
        <p:spPr>
          <a:xfrm>
            <a:off x="928247" y="28277248"/>
            <a:ext cx="7868131" cy="2323308"/>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Rounded Corners 22"/>
          <p:cNvSpPr/>
          <p:nvPr/>
        </p:nvSpPr>
        <p:spPr>
          <a:xfrm>
            <a:off x="885555" y="31594499"/>
            <a:ext cx="7910823" cy="286392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01102" y="7933783"/>
            <a:ext cx="4108334" cy="2934524"/>
          </a:xfrm>
          <a:prstGeom prst="rect">
            <a:avLst/>
          </a:prstGeom>
        </p:spPr>
      </p:pic>
      <p:sp>
        <p:nvSpPr>
          <p:cNvPr id="25" name="TextBox 24"/>
          <p:cNvSpPr txBox="1"/>
          <p:nvPr/>
        </p:nvSpPr>
        <p:spPr>
          <a:xfrm>
            <a:off x="14992251" y="10967652"/>
            <a:ext cx="4117185" cy="369332"/>
          </a:xfrm>
          <a:prstGeom prst="rect">
            <a:avLst/>
          </a:prstGeom>
          <a:noFill/>
        </p:spPr>
        <p:txBody>
          <a:bodyPr wrap="square" rtlCol="0">
            <a:spAutoFit/>
          </a:bodyPr>
          <a:lstStyle/>
          <a:p>
            <a:r>
              <a:rPr lang="en-AU" b="1" dirty="0">
                <a:solidFill>
                  <a:srgbClr val="002060"/>
                </a:solidFill>
              </a:rPr>
              <a:t>Figure 3: Check, Think and Act resource</a:t>
            </a:r>
          </a:p>
        </p:txBody>
      </p:sp>
      <p:sp>
        <p:nvSpPr>
          <p:cNvPr id="2" name="Rectangle: Rounded Corners 1"/>
          <p:cNvSpPr/>
          <p:nvPr/>
        </p:nvSpPr>
        <p:spPr>
          <a:xfrm>
            <a:off x="14812686" y="7741076"/>
            <a:ext cx="4480034" cy="37299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rgbClr val="002060"/>
              </a:solidFill>
            </a:endParaRPr>
          </a:p>
        </p:txBody>
      </p:sp>
      <p:sp>
        <p:nvSpPr>
          <p:cNvPr id="4" name="Rectangle 3"/>
          <p:cNvSpPr/>
          <p:nvPr/>
        </p:nvSpPr>
        <p:spPr>
          <a:xfrm>
            <a:off x="0" y="42110938"/>
            <a:ext cx="30275213" cy="692825"/>
          </a:xfrm>
          <a:prstGeom prst="rect">
            <a:avLst/>
          </a:prstGeom>
          <a:solidFill>
            <a:srgbClr val="0D0D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p:cNvSpPr txBox="1"/>
          <p:nvPr/>
        </p:nvSpPr>
        <p:spPr>
          <a:xfrm>
            <a:off x="20147098" y="38147352"/>
            <a:ext cx="2688839" cy="707886"/>
          </a:xfrm>
          <a:prstGeom prst="rect">
            <a:avLst/>
          </a:prstGeom>
          <a:noFill/>
        </p:spPr>
        <p:txBody>
          <a:bodyPr wrap="square" rtlCol="0">
            <a:spAutoFit/>
          </a:bodyPr>
          <a:lstStyle/>
          <a:p>
            <a:r>
              <a:rPr lang="en-AU" sz="4000" b="1" dirty="0">
                <a:solidFill>
                  <a:srgbClr val="0D0D4B"/>
                </a:solidFill>
              </a:rPr>
              <a:t>Reference</a:t>
            </a:r>
          </a:p>
        </p:txBody>
      </p:sp>
      <p:sp>
        <p:nvSpPr>
          <p:cNvPr id="26" name="TextBox 25"/>
          <p:cNvSpPr txBox="1"/>
          <p:nvPr/>
        </p:nvSpPr>
        <p:spPr>
          <a:xfrm flipH="1">
            <a:off x="20107019" y="38855238"/>
            <a:ext cx="9515932" cy="1600438"/>
          </a:xfrm>
          <a:prstGeom prst="rect">
            <a:avLst/>
          </a:prstGeom>
          <a:noFill/>
        </p:spPr>
        <p:txBody>
          <a:bodyPr wrap="square" rtlCol="0">
            <a:spAutoFit/>
          </a:bodyPr>
          <a:lstStyle/>
          <a:p>
            <a:pPr marL="342900" indent="-342900">
              <a:buAutoNum type="arabicPeriod"/>
            </a:pPr>
            <a:r>
              <a:rPr lang="en-AU" sz="2000" dirty="0" err="1">
                <a:solidFill>
                  <a:srgbClr val="000000"/>
                </a:solidFill>
              </a:rPr>
              <a:t>Sumpio</a:t>
            </a:r>
            <a:r>
              <a:rPr lang="en-AU" sz="2000" dirty="0">
                <a:solidFill>
                  <a:srgbClr val="000000"/>
                </a:solidFill>
              </a:rPr>
              <a:t> BE, Armstrong DG, </a:t>
            </a:r>
            <a:r>
              <a:rPr lang="en-AU" sz="2000" dirty="0" err="1">
                <a:solidFill>
                  <a:srgbClr val="000000"/>
                </a:solidFill>
              </a:rPr>
              <a:t>Lavery</a:t>
            </a:r>
            <a:r>
              <a:rPr lang="en-AU" sz="2000" dirty="0">
                <a:solidFill>
                  <a:srgbClr val="000000"/>
                </a:solidFill>
              </a:rPr>
              <a:t> LA, Andros G, SVS/APMA writing group</a:t>
            </a:r>
          </a:p>
          <a:p>
            <a:r>
              <a:rPr lang="en-AU" sz="2000" b="1" dirty="0">
                <a:solidFill>
                  <a:srgbClr val="000000"/>
                </a:solidFill>
              </a:rPr>
              <a:t>       The role of interdisciplinary team approach in the management of the diabetic foot:</a:t>
            </a:r>
          </a:p>
          <a:p>
            <a:r>
              <a:rPr lang="en-AU" sz="2000" b="1" dirty="0">
                <a:solidFill>
                  <a:srgbClr val="000000"/>
                </a:solidFill>
              </a:rPr>
              <a:t>       a joint statement from the Society for Vascular Surgery and the American Podiatric</a:t>
            </a:r>
          </a:p>
          <a:p>
            <a:r>
              <a:rPr lang="en-AU" sz="2000" b="1" dirty="0">
                <a:solidFill>
                  <a:srgbClr val="000000"/>
                </a:solidFill>
              </a:rPr>
              <a:t>       Medical Association. J </a:t>
            </a:r>
            <a:r>
              <a:rPr lang="en-AU" sz="2000" b="1" dirty="0" err="1">
                <a:solidFill>
                  <a:srgbClr val="000000"/>
                </a:solidFill>
              </a:rPr>
              <a:t>Vasc</a:t>
            </a:r>
            <a:r>
              <a:rPr lang="en-AU" sz="2000" b="1" dirty="0">
                <a:solidFill>
                  <a:srgbClr val="000000"/>
                </a:solidFill>
              </a:rPr>
              <a:t> </a:t>
            </a:r>
            <a:r>
              <a:rPr lang="en-AU" sz="2000" b="1" dirty="0" err="1">
                <a:solidFill>
                  <a:srgbClr val="000000"/>
                </a:solidFill>
              </a:rPr>
              <a:t>Surg</a:t>
            </a:r>
            <a:r>
              <a:rPr lang="ro-RO" sz="2000" dirty="0">
                <a:solidFill>
                  <a:srgbClr val="000000"/>
                </a:solidFill>
                <a:hlinkClick r:id="rId8" tooltip="Journal of vascular surgery."/>
              </a:rPr>
              <a:t>.</a:t>
            </a:r>
            <a:r>
              <a:rPr lang="ro-RO" sz="2000" dirty="0">
                <a:solidFill>
                  <a:srgbClr val="000000"/>
                </a:solidFill>
              </a:rPr>
              <a:t> 2010 Jun;51(6):1504</a:t>
            </a:r>
            <a:r>
              <a:rPr lang="en-AU" sz="2000" dirty="0">
                <a:solidFill>
                  <a:srgbClr val="000000"/>
                </a:solidFill>
              </a:rPr>
              <a:t>.</a:t>
            </a:r>
            <a:endParaRPr lang="en-AU" sz="2000" dirty="0"/>
          </a:p>
          <a:p>
            <a:r>
              <a:rPr lang="en-AU" dirty="0"/>
              <a:t> </a:t>
            </a:r>
          </a:p>
        </p:txBody>
      </p:sp>
      <p:pic>
        <p:nvPicPr>
          <p:cNvPr id="42" name="Picture 41" descr="ttps://www-p.unisa.edu.au/styleguide/logos/images/logo_unisa_RGB-blue.png"/>
          <p:cNvPicPr/>
          <p:nvPr/>
        </p:nvPicPr>
        <p:blipFill>
          <a:blip r:embed="rId9">
            <a:extLst>
              <a:ext uri="{28A0092B-C50C-407E-A947-70E740481C1C}">
                <a14:useLocalDpi xmlns:a14="http://schemas.microsoft.com/office/drawing/2010/main" val="0"/>
              </a:ext>
            </a:extLst>
          </a:blip>
          <a:srcRect/>
          <a:stretch>
            <a:fillRect/>
          </a:stretch>
        </p:blipFill>
        <p:spPr bwMode="auto">
          <a:xfrm>
            <a:off x="26470546" y="39727811"/>
            <a:ext cx="2762530" cy="2212475"/>
          </a:xfrm>
          <a:prstGeom prst="rect">
            <a:avLst/>
          </a:prstGeom>
          <a:noFill/>
          <a:ln>
            <a:noFill/>
          </a:ln>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562355" y="13476360"/>
            <a:ext cx="8605261" cy="7772400"/>
          </a:xfrm>
          <a:prstGeom prst="rect">
            <a:avLst/>
          </a:prstGeom>
          <a:ln>
            <a:solidFill>
              <a:srgbClr val="0D0D4B"/>
            </a:solidFill>
          </a:ln>
        </p:spPr>
      </p:pic>
    </p:spTree>
    <p:extLst>
      <p:ext uri="{BB962C8B-B14F-4D97-AF65-F5344CB8AC3E}">
        <p14:creationId xmlns:p14="http://schemas.microsoft.com/office/powerpoint/2010/main" val="33416527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1734</TotalTime>
  <Words>1372</Words>
  <Application>Microsoft Office PowerPoint</Application>
  <PresentationFormat>Custom</PresentationFormat>
  <Paragraphs>149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MS PGothic</vt:lpstr>
      <vt:lpstr>SimSun</vt:lpstr>
      <vt:lpstr>SimSun</vt: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Jayne Lehmann</dc:creator>
  <cp:lastModifiedBy>Jayne Lehmann</cp:lastModifiedBy>
  <cp:revision>140</cp:revision>
  <cp:lastPrinted>2016-08-08T02:03:51Z</cp:lastPrinted>
  <dcterms:created xsi:type="dcterms:W3CDTF">2016-07-21T06:53:12Z</dcterms:created>
  <dcterms:modified xsi:type="dcterms:W3CDTF">2016-08-31T00:08:19Z</dcterms:modified>
</cp:coreProperties>
</file>